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7"/>
  </p:notesMasterIdLst>
  <p:sldIdLst>
    <p:sldId id="256" r:id="rId2"/>
    <p:sldId id="277" r:id="rId3"/>
    <p:sldId id="300" r:id="rId4"/>
    <p:sldId id="273" r:id="rId5"/>
    <p:sldId id="299" r:id="rId6"/>
    <p:sldId id="275" r:id="rId7"/>
    <p:sldId id="283" r:id="rId8"/>
    <p:sldId id="274" r:id="rId9"/>
    <p:sldId id="278" r:id="rId10"/>
    <p:sldId id="281" r:id="rId11"/>
    <p:sldId id="279" r:id="rId12"/>
    <p:sldId id="280" r:id="rId13"/>
    <p:sldId id="282" r:id="rId14"/>
    <p:sldId id="284" r:id="rId15"/>
    <p:sldId id="285" r:id="rId16"/>
    <p:sldId id="296" r:id="rId17"/>
    <p:sldId id="286" r:id="rId18"/>
    <p:sldId id="295" r:id="rId19"/>
    <p:sldId id="293" r:id="rId20"/>
    <p:sldId id="288" r:id="rId21"/>
    <p:sldId id="289" r:id="rId22"/>
    <p:sldId id="294" r:id="rId23"/>
    <p:sldId id="291" r:id="rId24"/>
    <p:sldId id="292" r:id="rId25"/>
    <p:sldId id="298"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00FF"/>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5" d="100"/>
          <a:sy n="75" d="100"/>
        </p:scale>
        <p:origin x="2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3987A-629B-418F-94A6-7C427A4A0991}"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41B25-6A31-406D-AECC-A8EA568711BC}" type="slidenum">
              <a:rPr lang="en-US" smtClean="0"/>
              <a:t>‹#›</a:t>
            </a:fld>
            <a:endParaRPr lang="en-US"/>
          </a:p>
        </p:txBody>
      </p:sp>
    </p:spTree>
    <p:extLst>
      <p:ext uri="{BB962C8B-B14F-4D97-AF65-F5344CB8AC3E}">
        <p14:creationId xmlns:p14="http://schemas.microsoft.com/office/powerpoint/2010/main" val="3371841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785001" y="3764716"/>
            <a:ext cx="6801612" cy="1239894"/>
          </a:xfrm>
          <a:noFill/>
        </p:spPr>
        <p:txBody>
          <a:bodyPr>
            <a:normAutofit/>
          </a:bodyPr>
          <a:lstStyle>
            <a:lvl1pPr marL="0" indent="0" algn="ctr">
              <a:buNone/>
              <a:def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26" name="Picture 2" descr="Chess business strategy, corporate strategy, grand strategy, marketing  strategy, strategic management icon - Download on Iconfinder">
            <a:extLst>
              <a:ext uri="{FF2B5EF4-FFF2-40B4-BE49-F238E27FC236}">
                <a16:creationId xmlns:a16="http://schemas.microsoft.com/office/drawing/2014/main" id="{732284EC-1D61-46D9-A68E-52FD383B30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TU - Business and Technology University- სიახლეები">
            <a:extLst>
              <a:ext uri="{FF2B5EF4-FFF2-40B4-BE49-F238E27FC236}">
                <a16:creationId xmlns:a16="http://schemas.microsoft.com/office/drawing/2014/main" id="{6130A61E-4BB1-43C0-91D6-38AA208EAE42}"/>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9535"/>
          <a:stretch/>
        </p:blipFill>
        <p:spPr bwMode="auto">
          <a:xfrm>
            <a:off x="5576207" y="5144000"/>
            <a:ext cx="865675" cy="95281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41F3F27F-496D-41E5-9322-1F4218A65D22}"/>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3C217C09-33CB-4D13-BDEA-F50B13596EFA}"/>
              </a:ext>
            </a:extLst>
          </p:cNvPr>
          <p:cNvSpPr>
            <a:spLocks noGrp="1"/>
          </p:cNvSpPr>
          <p:nvPr>
            <p:ph type="dt" sz="half" idx="10"/>
          </p:nvPr>
        </p:nvSpPr>
        <p:spPr/>
        <p:txBody>
          <a:bodyPr/>
          <a:lstStyle/>
          <a:p>
            <a:fld id="{AFB555B3-45B8-45EE-8926-54D2BE35E46B}" type="datetime1">
              <a:rPr lang="en-US" smtClean="0"/>
              <a:t>5/10/2023</a:t>
            </a:fld>
            <a:endParaRPr lang="en-US" dirty="0"/>
          </a:p>
        </p:txBody>
      </p:sp>
      <p:sp>
        <p:nvSpPr>
          <p:cNvPr id="10" name="Footer Placeholder 9">
            <a:extLst>
              <a:ext uri="{FF2B5EF4-FFF2-40B4-BE49-F238E27FC236}">
                <a16:creationId xmlns:a16="http://schemas.microsoft.com/office/drawing/2014/main" id="{29C38C3D-4C53-42D7-A10C-6D708D51A859}"/>
              </a:ext>
            </a:extLst>
          </p:cNvPr>
          <p:cNvSpPr>
            <a:spLocks noGrp="1"/>
          </p:cNvSpPr>
          <p:nvPr>
            <p:ph type="ftr" sz="quarter" idx="11"/>
          </p:nvPr>
        </p:nvSpPr>
        <p:spPr/>
        <p:txBody>
          <a:bodyPr/>
          <a:lstStyle/>
          <a:p>
            <a:r>
              <a:rPr lang="ka-GE"/>
              <a:t>სტრატეგიული მენეჯმენტი </a:t>
            </a:r>
            <a:endParaRPr lang="en-US" dirty="0"/>
          </a:p>
        </p:txBody>
      </p:sp>
      <p:sp>
        <p:nvSpPr>
          <p:cNvPr id="11" name="Slide Number Placeholder 10">
            <a:extLst>
              <a:ext uri="{FF2B5EF4-FFF2-40B4-BE49-F238E27FC236}">
                <a16:creationId xmlns:a16="http://schemas.microsoft.com/office/drawing/2014/main" id="{B0A49C13-64DE-4FA0-9C60-0C9F0751E191}"/>
              </a:ext>
            </a:extLst>
          </p:cNvPr>
          <p:cNvSpPr>
            <a:spLocks noGrp="1"/>
          </p:cNvSpPr>
          <p:nvPr>
            <p:ph type="sldNum" sz="quarter" idx="12"/>
          </p:nvPr>
        </p:nvSpPr>
        <p:spPr/>
        <p:txBody>
          <a:bodyPr/>
          <a:lstStyle/>
          <a:p>
            <a:fld id="{362FAFB8-16F9-483B-8CB3-441264DA4B1D}" type="slidenum">
              <a:rPr lang="en-US" smtClean="0"/>
              <a:t>‹#›</a:t>
            </a:fld>
            <a:endParaRPr lang="en-US"/>
          </a:p>
        </p:txBody>
      </p:sp>
    </p:spTree>
    <p:extLst>
      <p:ext uri="{BB962C8B-B14F-4D97-AF65-F5344CB8AC3E}">
        <p14:creationId xmlns:p14="http://schemas.microsoft.com/office/powerpoint/2010/main" val="102718766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6EC999-8C0A-4062-83BC-07064176BEB5}" type="datetime1">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FAFB8-16F9-483B-8CB3-441264DA4B1D}" type="slidenum">
              <a:rPr lang="en-US" smtClean="0"/>
              <a:t>‹#›</a:t>
            </a:fld>
            <a:endParaRPr lang="en-US"/>
          </a:p>
        </p:txBody>
      </p:sp>
      <p:pic>
        <p:nvPicPr>
          <p:cNvPr id="7" name="Picture 2" descr="Chess business strategy, corporate strategy, grand strategy, marketing  strategy, strategic management icon - Download on Iconfinder">
            <a:extLst>
              <a:ext uri="{FF2B5EF4-FFF2-40B4-BE49-F238E27FC236}">
                <a16:creationId xmlns:a16="http://schemas.microsoft.com/office/drawing/2014/main" id="{7EE531C2-2364-4344-A83C-D37F832550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374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0A28B2-AFD3-4792-BF75-ABCA96170ED3}" type="datetime1">
              <a:rPr lang="en-US" smtClean="0"/>
              <a:t>5/10/2023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FAFB8-16F9-483B-8CB3-441264DA4B1D}" type="slidenum">
              <a:rPr lang="en-US" smtClean="0"/>
              <a:t>‹#›</a:t>
            </a:fld>
            <a:endParaRPr lang="en-US"/>
          </a:p>
        </p:txBody>
      </p:sp>
      <p:pic>
        <p:nvPicPr>
          <p:cNvPr id="7" name="Picture 2" descr="Chess business strategy, corporate strategy, grand strategy, marketing  strategy, strategic management icon - Download on Iconfinder">
            <a:extLst>
              <a:ext uri="{FF2B5EF4-FFF2-40B4-BE49-F238E27FC236}">
                <a16:creationId xmlns:a16="http://schemas.microsoft.com/office/drawing/2014/main" id="{A4EB1ED4-BF78-4B50-BC67-1D7AA75FC23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53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473691-EC12-40AC-9BE7-5FD3A608096C}" type="datetime1">
              <a:rPr lang="en-US" smtClean="0"/>
              <a:t>5/10/2023</a:t>
            </a:fld>
            <a:endParaRPr lang="en-US"/>
          </a:p>
        </p:txBody>
      </p:sp>
      <p:sp>
        <p:nvSpPr>
          <p:cNvPr id="8" name="Footer Placeholder 7"/>
          <p:cNvSpPr>
            <a:spLocks noGrp="1"/>
          </p:cNvSpPr>
          <p:nvPr>
            <p:ph type="ftr" sz="quarter" idx="11"/>
          </p:nvPr>
        </p:nvSpPr>
        <p:spPr/>
        <p:txBody>
          <a:bodyPr/>
          <a:lstStyle>
            <a:lvl1pPr>
              <a:defRPr>
                <a:solidFill>
                  <a:srgbClr val="0070C0">
                    <a:alpha val="70000"/>
                  </a:srgbClr>
                </a:solidFill>
              </a:defRPr>
            </a:lvl1pPr>
          </a:lstStyle>
          <a:p>
            <a:endParaRPr lang="en-US" dirty="0"/>
          </a:p>
        </p:txBody>
      </p:sp>
      <p:sp>
        <p:nvSpPr>
          <p:cNvPr id="9" name="Slide Number Placeholder 8"/>
          <p:cNvSpPr>
            <a:spLocks noGrp="1"/>
          </p:cNvSpPr>
          <p:nvPr>
            <p:ph type="sldNum" sz="quarter" idx="12"/>
          </p:nvPr>
        </p:nvSpPr>
        <p:spPr/>
        <p:txBody>
          <a:bodyPr/>
          <a:lstStyle/>
          <a:p>
            <a:fld id="{362FAFB8-16F9-483B-8CB3-441264DA4B1D}" type="slidenum">
              <a:rPr lang="en-US" smtClean="0"/>
              <a:t>‹#›</a:t>
            </a:fld>
            <a:endParaRPr lang="en-US"/>
          </a:p>
        </p:txBody>
      </p:sp>
      <p:pic>
        <p:nvPicPr>
          <p:cNvPr id="10" name="Picture 2" descr="Chess business strategy, corporate strategy, grand strategy, marketing  strategy, strategic management icon - Download on Iconfinder">
            <a:extLst>
              <a:ext uri="{FF2B5EF4-FFF2-40B4-BE49-F238E27FC236}">
                <a16:creationId xmlns:a16="http://schemas.microsoft.com/office/drawing/2014/main" id="{4119FE73-BF3A-4334-9188-CCBF8773B2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18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55445" y="1682575"/>
            <a:ext cx="8991600" cy="1645920"/>
          </a:xfrm>
          <a:no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750439" y="3579392"/>
            <a:ext cx="6801612" cy="1265082"/>
          </a:xfrm>
        </p:spPr>
        <p:txBody>
          <a:bodyPr anchor="t" anchorCtr="1">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lang="en-US" sz="2000" b="1" kern="1200"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6"/>
          <p:cNvSpPr>
            <a:spLocks noGrp="1"/>
          </p:cNvSpPr>
          <p:nvPr>
            <p:ph type="dt" sz="half" idx="10"/>
          </p:nvPr>
        </p:nvSpPr>
        <p:spPr/>
        <p:txBody>
          <a:bodyPr/>
          <a:lstStyle/>
          <a:p>
            <a:fld id="{22C7D4C1-B15B-4F4A-9704-5047B68D441F}" type="datetime1">
              <a:rPr lang="en-US" smtClean="0"/>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2FAFB8-16F9-483B-8CB3-441264DA4B1D}" type="slidenum">
              <a:rPr lang="en-US" smtClean="0"/>
              <a:t>‹#›</a:t>
            </a:fld>
            <a:endParaRPr lang="en-US" dirty="0"/>
          </a:p>
        </p:txBody>
      </p:sp>
      <p:pic>
        <p:nvPicPr>
          <p:cNvPr id="10" name="Picture 2" descr="Chess business strategy, corporate strategy, grand strategy, marketing  strategy, strategic management icon - Download on Iconfinder">
            <a:extLst>
              <a:ext uri="{FF2B5EF4-FFF2-40B4-BE49-F238E27FC236}">
                <a16:creationId xmlns:a16="http://schemas.microsoft.com/office/drawing/2014/main" id="{29849038-270C-4703-92A0-4430A0FD78F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TU - Business and Technology University- სიახლეები">
            <a:extLst>
              <a:ext uri="{FF2B5EF4-FFF2-40B4-BE49-F238E27FC236}">
                <a16:creationId xmlns:a16="http://schemas.microsoft.com/office/drawing/2014/main" id="{B27E72C7-CAEE-4F62-8152-9D2FFAF6F7BA}"/>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9535"/>
          <a:stretch/>
        </p:blipFill>
        <p:spPr bwMode="auto">
          <a:xfrm>
            <a:off x="5510893" y="5002776"/>
            <a:ext cx="938894" cy="1033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0634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8A5BFB8-7F92-4201-9A81-72193532A296}" type="datetime1">
              <a:rPr lang="en-US" smtClean="0"/>
              <a:t>5/10/2023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62FAFB8-16F9-483B-8CB3-441264DA4B1D}" type="slidenum">
              <a:rPr lang="en-US" smtClean="0"/>
              <a:t>‹#›</a:t>
            </a:fld>
            <a:endParaRPr lang="en-US"/>
          </a:p>
        </p:txBody>
      </p:sp>
      <p:pic>
        <p:nvPicPr>
          <p:cNvPr id="11" name="Picture 2" descr="Chess business strategy, corporate strategy, grand strategy, marketing  strategy, strategic management icon - Download on Iconfinder">
            <a:extLst>
              <a:ext uri="{FF2B5EF4-FFF2-40B4-BE49-F238E27FC236}">
                <a16:creationId xmlns:a16="http://schemas.microsoft.com/office/drawing/2014/main" id="{351C17B6-87CD-46D8-8A08-46D4472E56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23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FCEC013-F247-485D-A2A2-1885E0E0D023}" type="datetime1">
              <a:rPr lang="en-US" smtClean="0"/>
              <a:t>5/10/2023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2FAFB8-16F9-483B-8CB3-441264DA4B1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pic>
        <p:nvPicPr>
          <p:cNvPr id="12" name="Picture 2" descr="Chess business strategy, corporate strategy, grand strategy, marketing  strategy, strategic management icon - Download on Iconfinder">
            <a:extLst>
              <a:ext uri="{FF2B5EF4-FFF2-40B4-BE49-F238E27FC236}">
                <a16:creationId xmlns:a16="http://schemas.microsoft.com/office/drawing/2014/main" id="{F2C7551A-365A-4E6B-B164-2FA0AA361A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623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373A30-10A4-4A32-9F76-72245A4ACA10}" type="datetime1">
              <a:rPr lang="en-US" smtClean="0"/>
              <a:t>5/10/2023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2FAFB8-16F9-483B-8CB3-441264DA4B1D}" type="slidenum">
              <a:rPr lang="en-US" smtClean="0"/>
              <a:t>‹#›</a:t>
            </a:fld>
            <a:endParaRPr lang="en-US"/>
          </a:p>
        </p:txBody>
      </p:sp>
      <p:pic>
        <p:nvPicPr>
          <p:cNvPr id="6" name="Picture 2" descr="Chess business strategy, corporate strategy, grand strategy, marketing  strategy, strategic management icon - Download on Iconfinder">
            <a:extLst>
              <a:ext uri="{FF2B5EF4-FFF2-40B4-BE49-F238E27FC236}">
                <a16:creationId xmlns:a16="http://schemas.microsoft.com/office/drawing/2014/main" id="{7A1975AC-567C-4794-9773-1B312C0075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075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9FB97A-5B63-44D3-9CEC-D77CFEE9295F}" type="datetime1">
              <a:rPr lang="en-US" smtClean="0"/>
              <a:t>5/10/2023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2FAFB8-16F9-483B-8CB3-441264DA4B1D}" type="slidenum">
              <a:rPr lang="en-US" smtClean="0"/>
              <a:t>‹#›</a:t>
            </a:fld>
            <a:endParaRPr lang="en-US"/>
          </a:p>
        </p:txBody>
      </p:sp>
      <p:pic>
        <p:nvPicPr>
          <p:cNvPr id="5" name="Picture 2" descr="Chess business strategy, corporate strategy, grand strategy, marketing  strategy, strategic management icon - Download on Iconfinder">
            <a:extLst>
              <a:ext uri="{FF2B5EF4-FFF2-40B4-BE49-F238E27FC236}">
                <a16:creationId xmlns:a16="http://schemas.microsoft.com/office/drawing/2014/main" id="{1F20D99A-E778-4C34-A1D5-0BEAA74C22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127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no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6259FB4-230B-448D-808E-A240FC4EBF54}" type="datetime1">
              <a:rPr lang="en-US" smtClean="0"/>
              <a:t>5/10/2023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362FAFB8-16F9-483B-8CB3-441264DA4B1D}" type="slidenum">
              <a:rPr lang="en-US" smtClean="0"/>
              <a:t>‹#›</a:t>
            </a:fld>
            <a:endParaRPr lang="en-US"/>
          </a:p>
        </p:txBody>
      </p:sp>
      <p:pic>
        <p:nvPicPr>
          <p:cNvPr id="12" name="Picture 2" descr="Chess business strategy, corporate strategy, grand strategy, marketing  strategy, strategic management icon - Download on Iconfinder">
            <a:extLst>
              <a:ext uri="{FF2B5EF4-FFF2-40B4-BE49-F238E27FC236}">
                <a16:creationId xmlns:a16="http://schemas.microsoft.com/office/drawing/2014/main" id="{C0A9F50A-B6D7-4379-8C0A-127C6E8E2EE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998" y="14057"/>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64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no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C456B54-09DA-4DDA-910E-221CB3307150}" type="datetime1">
              <a:rPr lang="en-US" smtClean="0"/>
              <a:t>5/10/2023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362FAFB8-16F9-483B-8CB3-441264DA4B1D}" type="slidenum">
              <a:rPr lang="en-US" smtClean="0"/>
              <a:t>‹#›</a:t>
            </a:fld>
            <a:endParaRPr lang="en-US"/>
          </a:p>
        </p:txBody>
      </p:sp>
      <p:pic>
        <p:nvPicPr>
          <p:cNvPr id="11" name="Picture 2" descr="Chess business strategy, corporate strategy, grand strategy, marketing  strategy, strategic management icon - Download on Iconfinder">
            <a:extLst>
              <a:ext uri="{FF2B5EF4-FFF2-40B4-BE49-F238E27FC236}">
                <a16:creationId xmlns:a16="http://schemas.microsoft.com/office/drawing/2014/main" id="{A92F2C67-2EED-47AB-AAF9-5B3E0C9407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998" y="10628"/>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745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custGeom>
            <a:avLst/>
            <a:gdLst>
              <a:gd name="connsiteX0" fmla="*/ 0 w 7729728"/>
              <a:gd name="connsiteY0" fmla="*/ 0 h 1188720"/>
              <a:gd name="connsiteX1" fmla="*/ 566847 w 7729728"/>
              <a:gd name="connsiteY1" fmla="*/ 0 h 1188720"/>
              <a:gd name="connsiteX2" fmla="*/ 979099 w 7729728"/>
              <a:gd name="connsiteY2" fmla="*/ 0 h 1188720"/>
              <a:gd name="connsiteX3" fmla="*/ 1777837 w 7729728"/>
              <a:gd name="connsiteY3" fmla="*/ 0 h 1188720"/>
              <a:gd name="connsiteX4" fmla="*/ 2344684 w 7729728"/>
              <a:gd name="connsiteY4" fmla="*/ 0 h 1188720"/>
              <a:gd name="connsiteX5" fmla="*/ 2911531 w 7729728"/>
              <a:gd name="connsiteY5" fmla="*/ 0 h 1188720"/>
              <a:gd name="connsiteX6" fmla="*/ 3710269 w 7729728"/>
              <a:gd name="connsiteY6" fmla="*/ 0 h 1188720"/>
              <a:gd name="connsiteX7" fmla="*/ 4199819 w 7729728"/>
              <a:gd name="connsiteY7" fmla="*/ 0 h 1188720"/>
              <a:gd name="connsiteX8" fmla="*/ 4998557 w 7729728"/>
              <a:gd name="connsiteY8" fmla="*/ 0 h 1188720"/>
              <a:gd name="connsiteX9" fmla="*/ 5797296 w 7729728"/>
              <a:gd name="connsiteY9" fmla="*/ 0 h 1188720"/>
              <a:gd name="connsiteX10" fmla="*/ 6441440 w 7729728"/>
              <a:gd name="connsiteY10" fmla="*/ 0 h 1188720"/>
              <a:gd name="connsiteX11" fmla="*/ 7729728 w 7729728"/>
              <a:gd name="connsiteY11" fmla="*/ 0 h 1188720"/>
              <a:gd name="connsiteX12" fmla="*/ 7729728 w 7729728"/>
              <a:gd name="connsiteY12" fmla="*/ 582473 h 1188720"/>
              <a:gd name="connsiteX13" fmla="*/ 7729728 w 7729728"/>
              <a:gd name="connsiteY13" fmla="*/ 1188720 h 1188720"/>
              <a:gd name="connsiteX14" fmla="*/ 7085584 w 7729728"/>
              <a:gd name="connsiteY14" fmla="*/ 1188720 h 1188720"/>
              <a:gd name="connsiteX15" fmla="*/ 6596035 w 7729728"/>
              <a:gd name="connsiteY15" fmla="*/ 1188720 h 1188720"/>
              <a:gd name="connsiteX16" fmla="*/ 5951891 w 7729728"/>
              <a:gd name="connsiteY16" fmla="*/ 1188720 h 1188720"/>
              <a:gd name="connsiteX17" fmla="*/ 5153152 w 7729728"/>
              <a:gd name="connsiteY17" fmla="*/ 1188720 h 1188720"/>
              <a:gd name="connsiteX18" fmla="*/ 4509008 w 7729728"/>
              <a:gd name="connsiteY18" fmla="*/ 1188720 h 1188720"/>
              <a:gd name="connsiteX19" fmla="*/ 4096756 w 7729728"/>
              <a:gd name="connsiteY19" fmla="*/ 1188720 h 1188720"/>
              <a:gd name="connsiteX20" fmla="*/ 3607206 w 7729728"/>
              <a:gd name="connsiteY20" fmla="*/ 1188720 h 1188720"/>
              <a:gd name="connsiteX21" fmla="*/ 2808468 w 7729728"/>
              <a:gd name="connsiteY21" fmla="*/ 1188720 h 1188720"/>
              <a:gd name="connsiteX22" fmla="*/ 2164324 w 7729728"/>
              <a:gd name="connsiteY22" fmla="*/ 1188720 h 1188720"/>
              <a:gd name="connsiteX23" fmla="*/ 1674774 w 7729728"/>
              <a:gd name="connsiteY23" fmla="*/ 1188720 h 1188720"/>
              <a:gd name="connsiteX24" fmla="*/ 1030630 w 7729728"/>
              <a:gd name="connsiteY24" fmla="*/ 1188720 h 1188720"/>
              <a:gd name="connsiteX25" fmla="*/ 618378 w 7729728"/>
              <a:gd name="connsiteY25" fmla="*/ 1188720 h 1188720"/>
              <a:gd name="connsiteX26" fmla="*/ 0 w 7729728"/>
              <a:gd name="connsiteY26" fmla="*/ 1188720 h 1188720"/>
              <a:gd name="connsiteX27" fmla="*/ 0 w 7729728"/>
              <a:gd name="connsiteY27" fmla="*/ 594360 h 1188720"/>
              <a:gd name="connsiteX28" fmla="*/ 0 w 7729728"/>
              <a:gd name="connsiteY28" fmla="*/ 0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29728" h="1188720" extrusionOk="0">
                <a:moveTo>
                  <a:pt x="0" y="0"/>
                </a:moveTo>
                <a:cubicBezTo>
                  <a:pt x="167746" y="-6294"/>
                  <a:pt x="385104" y="84"/>
                  <a:pt x="566847" y="0"/>
                </a:cubicBezTo>
                <a:cubicBezTo>
                  <a:pt x="748590" y="-84"/>
                  <a:pt x="886108" y="-2362"/>
                  <a:pt x="979099" y="0"/>
                </a:cubicBezTo>
                <a:cubicBezTo>
                  <a:pt x="1072090" y="2362"/>
                  <a:pt x="1385977" y="-35511"/>
                  <a:pt x="1777837" y="0"/>
                </a:cubicBezTo>
                <a:cubicBezTo>
                  <a:pt x="2169697" y="35511"/>
                  <a:pt x="2139107" y="4747"/>
                  <a:pt x="2344684" y="0"/>
                </a:cubicBezTo>
                <a:cubicBezTo>
                  <a:pt x="2550261" y="-4747"/>
                  <a:pt x="2654697" y="8872"/>
                  <a:pt x="2911531" y="0"/>
                </a:cubicBezTo>
                <a:cubicBezTo>
                  <a:pt x="3168365" y="-8872"/>
                  <a:pt x="3527910" y="-19264"/>
                  <a:pt x="3710269" y="0"/>
                </a:cubicBezTo>
                <a:cubicBezTo>
                  <a:pt x="3892628" y="19264"/>
                  <a:pt x="3960419" y="-10241"/>
                  <a:pt x="4199819" y="0"/>
                </a:cubicBezTo>
                <a:cubicBezTo>
                  <a:pt x="4439219" y="10241"/>
                  <a:pt x="4721010" y="17103"/>
                  <a:pt x="4998557" y="0"/>
                </a:cubicBezTo>
                <a:cubicBezTo>
                  <a:pt x="5276104" y="-17103"/>
                  <a:pt x="5414849" y="17989"/>
                  <a:pt x="5797296" y="0"/>
                </a:cubicBezTo>
                <a:cubicBezTo>
                  <a:pt x="6179743" y="-17989"/>
                  <a:pt x="6217150" y="-17205"/>
                  <a:pt x="6441440" y="0"/>
                </a:cubicBezTo>
                <a:cubicBezTo>
                  <a:pt x="6665730" y="17205"/>
                  <a:pt x="7244614" y="-61907"/>
                  <a:pt x="7729728" y="0"/>
                </a:cubicBezTo>
                <a:cubicBezTo>
                  <a:pt x="7737020" y="214906"/>
                  <a:pt x="7737270" y="370588"/>
                  <a:pt x="7729728" y="582473"/>
                </a:cubicBezTo>
                <a:cubicBezTo>
                  <a:pt x="7722186" y="794358"/>
                  <a:pt x="7736706" y="897490"/>
                  <a:pt x="7729728" y="1188720"/>
                </a:cubicBezTo>
                <a:cubicBezTo>
                  <a:pt x="7557816" y="1220293"/>
                  <a:pt x="7385047" y="1166406"/>
                  <a:pt x="7085584" y="1188720"/>
                </a:cubicBezTo>
                <a:cubicBezTo>
                  <a:pt x="6786121" y="1211034"/>
                  <a:pt x="6733222" y="1204295"/>
                  <a:pt x="6596035" y="1188720"/>
                </a:cubicBezTo>
                <a:cubicBezTo>
                  <a:pt x="6458848" y="1173145"/>
                  <a:pt x="6151605" y="1176063"/>
                  <a:pt x="5951891" y="1188720"/>
                </a:cubicBezTo>
                <a:cubicBezTo>
                  <a:pt x="5752177" y="1201377"/>
                  <a:pt x="5531112" y="1187579"/>
                  <a:pt x="5153152" y="1188720"/>
                </a:cubicBezTo>
                <a:cubicBezTo>
                  <a:pt x="4775192" y="1189861"/>
                  <a:pt x="4818585" y="1200608"/>
                  <a:pt x="4509008" y="1188720"/>
                </a:cubicBezTo>
                <a:cubicBezTo>
                  <a:pt x="4199431" y="1176832"/>
                  <a:pt x="4223687" y="1178133"/>
                  <a:pt x="4096756" y="1188720"/>
                </a:cubicBezTo>
                <a:cubicBezTo>
                  <a:pt x="3969825" y="1199307"/>
                  <a:pt x="3848154" y="1195045"/>
                  <a:pt x="3607206" y="1188720"/>
                </a:cubicBezTo>
                <a:cubicBezTo>
                  <a:pt x="3366258" y="1182396"/>
                  <a:pt x="3079545" y="1204423"/>
                  <a:pt x="2808468" y="1188720"/>
                </a:cubicBezTo>
                <a:cubicBezTo>
                  <a:pt x="2537391" y="1173017"/>
                  <a:pt x="2472204" y="1213739"/>
                  <a:pt x="2164324" y="1188720"/>
                </a:cubicBezTo>
                <a:cubicBezTo>
                  <a:pt x="1856444" y="1163701"/>
                  <a:pt x="1813556" y="1177325"/>
                  <a:pt x="1674774" y="1188720"/>
                </a:cubicBezTo>
                <a:cubicBezTo>
                  <a:pt x="1535992" y="1200116"/>
                  <a:pt x="1310340" y="1184148"/>
                  <a:pt x="1030630" y="1188720"/>
                </a:cubicBezTo>
                <a:cubicBezTo>
                  <a:pt x="750920" y="1193292"/>
                  <a:pt x="808745" y="1175763"/>
                  <a:pt x="618378" y="1188720"/>
                </a:cubicBezTo>
                <a:cubicBezTo>
                  <a:pt x="428011" y="1201677"/>
                  <a:pt x="154420" y="1181955"/>
                  <a:pt x="0" y="1188720"/>
                </a:cubicBezTo>
                <a:cubicBezTo>
                  <a:pt x="5650" y="1045572"/>
                  <a:pt x="-6914" y="856642"/>
                  <a:pt x="0" y="594360"/>
                </a:cubicBezTo>
                <a:cubicBezTo>
                  <a:pt x="6914" y="332078"/>
                  <a:pt x="-19494" y="161362"/>
                  <a:pt x="0" y="0"/>
                </a:cubicBezTo>
                <a:close/>
              </a:path>
            </a:pathLst>
          </a:custGeom>
          <a:noFill/>
          <a:ln w="31750" cap="sq">
            <a:solidFill>
              <a:srgbClr val="404040"/>
            </a:solidFill>
            <a:miter lim="800000"/>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FB555B3-45B8-45EE-8926-54D2BE35E46B}" type="datetime1">
              <a:rPr lang="en-US" smtClean="0"/>
              <a:t>5/10/2023</a:t>
            </a:fld>
            <a:endParaRPr lang="en-US" dirty="0"/>
          </a:p>
        </p:txBody>
      </p:sp>
      <p:sp>
        <p:nvSpPr>
          <p:cNvPr id="5" name="Footer Placeholder 4"/>
          <p:cNvSpPr>
            <a:spLocks noGrp="1"/>
          </p:cNvSpPr>
          <p:nvPr>
            <p:ph type="ftr" sz="quarter" idx="3"/>
          </p:nvPr>
        </p:nvSpPr>
        <p:spPr>
          <a:xfrm>
            <a:off x="1317396" y="6248400"/>
            <a:ext cx="5901189" cy="320040"/>
          </a:xfrm>
          <a:prstGeom prst="rect">
            <a:avLst/>
          </a:prstGeom>
        </p:spPr>
        <p:txBody>
          <a:bodyPr vert="horz" lIns="91440" tIns="45720" rIns="91440" bIns="45720" rtlCol="0" anchor="ctr"/>
          <a:lstStyle>
            <a:lvl1pPr algn="l">
              <a:defRPr sz="1050" i="1">
                <a:solidFill>
                  <a:srgbClr val="0070C0">
                    <a:alpha val="70000"/>
                  </a:srgbClr>
                </a:solidFill>
              </a:defRPr>
            </a:lvl1pPr>
          </a:lstStyle>
          <a:p>
            <a:r>
              <a:rPr lang="ka-GE" dirty="0"/>
              <a:t>სტრატეგიული მენეჯმენტი </a:t>
            </a:r>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62FAFB8-16F9-483B-8CB3-441264DA4B1D}" type="slidenum">
              <a:rPr lang="en-US" smtClean="0"/>
              <a:t>‹#›</a:t>
            </a:fld>
            <a:endParaRPr lang="en-US"/>
          </a:p>
        </p:txBody>
      </p:sp>
    </p:spTree>
    <p:extLst>
      <p:ext uri="{BB962C8B-B14F-4D97-AF65-F5344CB8AC3E}">
        <p14:creationId xmlns:p14="http://schemas.microsoft.com/office/powerpoint/2010/main" val="18243669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05C9-DF6B-4791-B1B6-84B63956D6F2}"/>
              </a:ext>
            </a:extLst>
          </p:cNvPr>
          <p:cNvSpPr>
            <a:spLocks noGrp="1"/>
          </p:cNvSpPr>
          <p:nvPr>
            <p:ph type="ctrTitle"/>
          </p:nvPr>
        </p:nvSpPr>
        <p:spPr>
          <a:xfrm>
            <a:off x="1583575" y="1905051"/>
            <a:ext cx="8991600" cy="1645920"/>
          </a:xfrm>
        </p:spPr>
        <p:txBody>
          <a:bodyPr/>
          <a:lstStyle/>
          <a:p>
            <a:r>
              <a:rPr lang="en-US" dirty="0"/>
              <a:t>Strategic management</a:t>
            </a:r>
            <a:br>
              <a:rPr lang="en-US" dirty="0"/>
            </a:br>
            <a:r>
              <a:rPr lang="en-US" dirty="0"/>
              <a:t>Chapter 8</a:t>
            </a:r>
          </a:p>
        </p:txBody>
      </p:sp>
      <p:sp>
        <p:nvSpPr>
          <p:cNvPr id="3" name="Subtitle 2">
            <a:extLst>
              <a:ext uri="{FF2B5EF4-FFF2-40B4-BE49-F238E27FC236}">
                <a16:creationId xmlns:a16="http://schemas.microsoft.com/office/drawing/2014/main" id="{C57EC4E5-6EE0-460F-BEB9-C4360A27A6B5}"/>
              </a:ext>
            </a:extLst>
          </p:cNvPr>
          <p:cNvSpPr>
            <a:spLocks noGrp="1"/>
          </p:cNvSpPr>
          <p:nvPr>
            <p:ph type="subTitle" idx="1"/>
          </p:nvPr>
        </p:nvSpPr>
        <p:spPr/>
        <p:txBody>
          <a:bodyPr/>
          <a:lstStyle/>
          <a:p>
            <a:r>
              <a:rPr lang="en-US" sz="1800" dirty="0">
                <a:solidFill>
                  <a:srgbClr val="000000"/>
                </a:solidFill>
                <a:effectLst/>
                <a:latin typeface="Sylfaen" panose="010A0502050306030303" pitchFamily="18" charset="0"/>
                <a:ea typeface="Merriweather" panose="020B0604020202020204" pitchFamily="2" charset="0"/>
                <a:cs typeface="Merriweather" panose="020B0604020202020204" pitchFamily="2" charset="0"/>
              </a:rPr>
              <a:t>Strategic Management. Fred </a:t>
            </a:r>
            <a:r>
              <a:rPr lang="en-US" sz="1800" dirty="0" err="1">
                <a:solidFill>
                  <a:srgbClr val="000000"/>
                </a:solidFill>
                <a:effectLst/>
                <a:latin typeface="Sylfaen" panose="010A0502050306030303" pitchFamily="18" charset="0"/>
                <a:ea typeface="Merriweather" panose="020B0604020202020204" pitchFamily="2" charset="0"/>
                <a:cs typeface="Merriweather" panose="020B0604020202020204" pitchFamily="2" charset="0"/>
              </a:rPr>
              <a:t>R.David</a:t>
            </a:r>
            <a:r>
              <a:rPr lang="en-US" sz="1800" dirty="0">
                <a:solidFill>
                  <a:srgbClr val="000000"/>
                </a:solidFill>
                <a:effectLst/>
                <a:latin typeface="Sylfaen" panose="010A0502050306030303" pitchFamily="18" charset="0"/>
                <a:ea typeface="Merriweather" panose="020B0604020202020204" pitchFamily="2" charset="0"/>
                <a:cs typeface="Merriweather" panose="020B0604020202020204" pitchFamily="2" charset="0"/>
              </a:rPr>
              <a:t> • Forest </a:t>
            </a:r>
            <a:r>
              <a:rPr lang="en-US" sz="1800" dirty="0" err="1">
                <a:solidFill>
                  <a:srgbClr val="000000"/>
                </a:solidFill>
                <a:effectLst/>
                <a:latin typeface="Sylfaen" panose="010A0502050306030303" pitchFamily="18" charset="0"/>
                <a:ea typeface="Merriweather" panose="020B0604020202020204" pitchFamily="2" charset="0"/>
                <a:cs typeface="Merriweather" panose="020B0604020202020204" pitchFamily="2" charset="0"/>
              </a:rPr>
              <a:t>R.David</a:t>
            </a:r>
            <a:r>
              <a:rPr lang="en-US" sz="1800" dirty="0">
                <a:solidFill>
                  <a:srgbClr val="000000"/>
                </a:solidFill>
                <a:effectLst/>
                <a:latin typeface="Sylfaen" panose="010A0502050306030303" pitchFamily="18" charset="0"/>
                <a:ea typeface="Merriweather" panose="020B0604020202020204" pitchFamily="2" charset="0"/>
                <a:cs typeface="Merriweather" panose="020B0604020202020204" pitchFamily="2" charset="0"/>
              </a:rPr>
              <a:t>. 15th ed., 2015 .Pearson Education</a:t>
            </a:r>
            <a:endParaRPr lang="en-US" dirty="0"/>
          </a:p>
        </p:txBody>
      </p:sp>
    </p:spTree>
    <p:extLst>
      <p:ext uri="{BB962C8B-B14F-4D97-AF65-F5344CB8AC3E}">
        <p14:creationId xmlns:p14="http://schemas.microsoft.com/office/powerpoint/2010/main" val="725901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FCE17-3F23-4241-A8FB-B9FA3F6666E4}"/>
              </a:ext>
            </a:extLst>
          </p:cNvPr>
          <p:cNvSpPr>
            <a:spLocks noGrp="1"/>
          </p:cNvSpPr>
          <p:nvPr>
            <p:ph type="title"/>
          </p:nvPr>
        </p:nvSpPr>
        <p:spPr/>
        <p:txBody>
          <a:bodyPr>
            <a:normAutofit fontScale="90000"/>
          </a:bodyPr>
          <a:lstStyle/>
          <a:p>
            <a:r>
              <a:rPr lang="en-US" dirty="0"/>
              <a:t>A Comprehensive Strategy-Formulation</a:t>
            </a:r>
            <a:br>
              <a:rPr lang="en-US" dirty="0"/>
            </a:br>
            <a:r>
              <a:rPr lang="en-US" dirty="0"/>
              <a:t>Analytical Framework</a:t>
            </a:r>
          </a:p>
        </p:txBody>
      </p:sp>
      <p:pic>
        <p:nvPicPr>
          <p:cNvPr id="5" name="Content Placeholder 4">
            <a:extLst>
              <a:ext uri="{FF2B5EF4-FFF2-40B4-BE49-F238E27FC236}">
                <a16:creationId xmlns:a16="http://schemas.microsoft.com/office/drawing/2014/main" id="{621532B7-DED3-45DA-8EF4-AC940A9866CD}"/>
              </a:ext>
            </a:extLst>
          </p:cNvPr>
          <p:cNvPicPr>
            <a:picLocks noGrp="1" noChangeAspect="1"/>
          </p:cNvPicPr>
          <p:nvPr>
            <p:ph idx="1"/>
          </p:nvPr>
        </p:nvPicPr>
        <p:blipFill rotWithShape="1">
          <a:blip r:embed="rId2"/>
          <a:srcRect l="613"/>
          <a:stretch/>
        </p:blipFill>
        <p:spPr>
          <a:xfrm>
            <a:off x="573577" y="2369127"/>
            <a:ext cx="11113363" cy="3849227"/>
          </a:xfrm>
        </p:spPr>
      </p:pic>
      <p:sp>
        <p:nvSpPr>
          <p:cNvPr id="7" name="TextBox 6">
            <a:extLst>
              <a:ext uri="{FF2B5EF4-FFF2-40B4-BE49-F238E27FC236}">
                <a16:creationId xmlns:a16="http://schemas.microsoft.com/office/drawing/2014/main" id="{7A96D337-992F-428E-9EA6-D8D769823F18}"/>
              </a:ext>
            </a:extLst>
          </p:cNvPr>
          <p:cNvSpPr txBox="1"/>
          <p:nvPr/>
        </p:nvSpPr>
        <p:spPr>
          <a:xfrm>
            <a:off x="4952308" y="6249403"/>
            <a:ext cx="2204950" cy="369332"/>
          </a:xfrm>
          <a:prstGeom prst="rect">
            <a:avLst/>
          </a:prstGeom>
          <a:noFill/>
        </p:spPr>
        <p:txBody>
          <a:bodyPr wrap="square">
            <a:spAutoFit/>
          </a:bodyPr>
          <a:lstStyle/>
          <a:p>
            <a:r>
              <a:rPr lang="en-US" dirty="0"/>
              <a:t>Intuition and Analysis</a:t>
            </a:r>
          </a:p>
        </p:txBody>
      </p:sp>
    </p:spTree>
    <p:extLst>
      <p:ext uri="{BB962C8B-B14F-4D97-AF65-F5344CB8AC3E}">
        <p14:creationId xmlns:p14="http://schemas.microsoft.com/office/powerpoint/2010/main" val="22978667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6EC01-391E-42F8-8A90-D7DCD08830C1}"/>
              </a:ext>
            </a:extLst>
          </p:cNvPr>
          <p:cNvSpPr>
            <a:spLocks noGrp="1"/>
          </p:cNvSpPr>
          <p:nvPr>
            <p:ph type="title"/>
          </p:nvPr>
        </p:nvSpPr>
        <p:spPr/>
        <p:txBody>
          <a:bodyPr/>
          <a:lstStyle/>
          <a:p>
            <a:r>
              <a:rPr lang="en-US" dirty="0"/>
              <a:t>The Input Stage</a:t>
            </a:r>
          </a:p>
        </p:txBody>
      </p:sp>
      <p:sp>
        <p:nvSpPr>
          <p:cNvPr id="3" name="Content Placeholder 2">
            <a:extLst>
              <a:ext uri="{FF2B5EF4-FFF2-40B4-BE49-F238E27FC236}">
                <a16:creationId xmlns:a16="http://schemas.microsoft.com/office/drawing/2014/main" id="{325B695E-4D5A-4B31-B418-2B5FA1BFD1B3}"/>
              </a:ext>
            </a:extLst>
          </p:cNvPr>
          <p:cNvSpPr>
            <a:spLocks noGrp="1"/>
          </p:cNvSpPr>
          <p:nvPr>
            <p:ph idx="1"/>
          </p:nvPr>
        </p:nvSpPr>
        <p:spPr>
          <a:xfrm>
            <a:off x="6736080" y="804672"/>
            <a:ext cx="4815840" cy="1439156"/>
          </a:xfrm>
        </p:spPr>
        <p:txBody>
          <a:bodyPr/>
          <a:lstStyle/>
          <a:p>
            <a:r>
              <a:rPr lang="en-US" dirty="0"/>
              <a:t>External Factor Evaluation (EFE) Matrix</a:t>
            </a:r>
          </a:p>
          <a:p>
            <a:r>
              <a:rPr lang="en-US" dirty="0"/>
              <a:t>Competitive Profile Matrix (CPM) </a:t>
            </a:r>
          </a:p>
          <a:p>
            <a:r>
              <a:rPr lang="en-US" dirty="0"/>
              <a:t>Internal Factor Evaluation (IFE) Matrix</a:t>
            </a:r>
          </a:p>
        </p:txBody>
      </p:sp>
      <p:sp>
        <p:nvSpPr>
          <p:cNvPr id="4" name="Text Placeholder 3">
            <a:extLst>
              <a:ext uri="{FF2B5EF4-FFF2-40B4-BE49-F238E27FC236}">
                <a16:creationId xmlns:a16="http://schemas.microsoft.com/office/drawing/2014/main" id="{67CF2998-AA9A-4DA1-9F74-66A945B8A5C2}"/>
              </a:ext>
            </a:extLst>
          </p:cNvPr>
          <p:cNvSpPr>
            <a:spLocks noGrp="1"/>
          </p:cNvSpPr>
          <p:nvPr>
            <p:ph type="body" sz="half" idx="2"/>
          </p:nvPr>
        </p:nvSpPr>
        <p:spPr/>
        <p:txBody>
          <a:bodyPr/>
          <a:lstStyle/>
          <a:p>
            <a:r>
              <a:rPr lang="en-US" dirty="0"/>
              <a:t>Good intuitive judgment is always needed in determining appropriate weights and ratings.</a:t>
            </a:r>
          </a:p>
        </p:txBody>
      </p:sp>
      <p:pic>
        <p:nvPicPr>
          <p:cNvPr id="5" name="Picture 4">
            <a:extLst>
              <a:ext uri="{FF2B5EF4-FFF2-40B4-BE49-F238E27FC236}">
                <a16:creationId xmlns:a16="http://schemas.microsoft.com/office/drawing/2014/main" id="{262AC564-8A69-495E-844B-5B1E08A2588A}"/>
              </a:ext>
            </a:extLst>
          </p:cNvPr>
          <p:cNvPicPr>
            <a:picLocks noChangeAspect="1"/>
          </p:cNvPicPr>
          <p:nvPr/>
        </p:nvPicPr>
        <p:blipFill>
          <a:blip r:embed="rId2"/>
          <a:stretch>
            <a:fillRect/>
          </a:stretch>
        </p:blipFill>
        <p:spPr>
          <a:xfrm>
            <a:off x="6476829" y="2527071"/>
            <a:ext cx="5470554" cy="2568492"/>
          </a:xfrm>
          <a:prstGeom prst="rect">
            <a:avLst/>
          </a:prstGeom>
        </p:spPr>
      </p:pic>
    </p:spTree>
    <p:extLst>
      <p:ext uri="{BB962C8B-B14F-4D97-AF65-F5344CB8AC3E}">
        <p14:creationId xmlns:p14="http://schemas.microsoft.com/office/powerpoint/2010/main" val="38641050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A014-48BC-4D6A-85CD-15C48D220650}"/>
              </a:ext>
            </a:extLst>
          </p:cNvPr>
          <p:cNvSpPr>
            <a:spLocks noGrp="1"/>
          </p:cNvSpPr>
          <p:nvPr>
            <p:ph type="title"/>
          </p:nvPr>
        </p:nvSpPr>
        <p:spPr/>
        <p:txBody>
          <a:bodyPr/>
          <a:lstStyle/>
          <a:p>
            <a:r>
              <a:rPr lang="en-US" dirty="0"/>
              <a:t>The Matching Stage</a:t>
            </a:r>
          </a:p>
        </p:txBody>
      </p:sp>
      <p:sp>
        <p:nvSpPr>
          <p:cNvPr id="3" name="Content Placeholder 2">
            <a:extLst>
              <a:ext uri="{FF2B5EF4-FFF2-40B4-BE49-F238E27FC236}">
                <a16:creationId xmlns:a16="http://schemas.microsoft.com/office/drawing/2014/main" id="{15ACD380-4A3F-4A70-AF74-97F78B8C0418}"/>
              </a:ext>
            </a:extLst>
          </p:cNvPr>
          <p:cNvSpPr>
            <a:spLocks noGrp="1"/>
          </p:cNvSpPr>
          <p:nvPr>
            <p:ph idx="1"/>
          </p:nvPr>
        </p:nvSpPr>
        <p:spPr>
          <a:xfrm>
            <a:off x="6668539" y="455538"/>
            <a:ext cx="4815840" cy="2187910"/>
          </a:xfrm>
        </p:spPr>
        <p:txBody>
          <a:bodyPr/>
          <a:lstStyle/>
          <a:p>
            <a:r>
              <a:rPr lang="en-US" dirty="0"/>
              <a:t>SWOT Matrix, </a:t>
            </a:r>
          </a:p>
          <a:p>
            <a:r>
              <a:rPr lang="en-US" dirty="0"/>
              <a:t>SPACE Matrix, </a:t>
            </a:r>
          </a:p>
          <a:p>
            <a:r>
              <a:rPr lang="en-US" dirty="0"/>
              <a:t>BCG Matrix, </a:t>
            </a:r>
          </a:p>
          <a:p>
            <a:r>
              <a:rPr lang="en-US" dirty="0"/>
              <a:t>IE Matrix, </a:t>
            </a:r>
          </a:p>
          <a:p>
            <a:r>
              <a:rPr lang="en-US" dirty="0"/>
              <a:t>Grand Strategy Matrix.</a:t>
            </a:r>
          </a:p>
        </p:txBody>
      </p:sp>
      <p:sp>
        <p:nvSpPr>
          <p:cNvPr id="4" name="Text Placeholder 3">
            <a:extLst>
              <a:ext uri="{FF2B5EF4-FFF2-40B4-BE49-F238E27FC236}">
                <a16:creationId xmlns:a16="http://schemas.microsoft.com/office/drawing/2014/main" id="{3802DA15-FEBB-407D-9F4F-D607763647A3}"/>
              </a:ext>
            </a:extLst>
          </p:cNvPr>
          <p:cNvSpPr>
            <a:spLocks noGrp="1"/>
          </p:cNvSpPr>
          <p:nvPr>
            <p:ph type="body" sz="half" idx="2"/>
          </p:nvPr>
        </p:nvSpPr>
        <p:spPr/>
        <p:txBody>
          <a:bodyPr/>
          <a:lstStyle/>
          <a:p>
            <a:r>
              <a:rPr lang="en-US" dirty="0"/>
              <a:t>Matching external and internal critical success factors is the key to effectively generating feasible alternative strategies</a:t>
            </a:r>
          </a:p>
        </p:txBody>
      </p:sp>
      <p:sp>
        <p:nvSpPr>
          <p:cNvPr id="8" name="TextBox 7">
            <a:extLst>
              <a:ext uri="{FF2B5EF4-FFF2-40B4-BE49-F238E27FC236}">
                <a16:creationId xmlns:a16="http://schemas.microsoft.com/office/drawing/2014/main" id="{F19E92EB-F8F6-4F1E-B59B-42CFC9F9C0DF}"/>
              </a:ext>
            </a:extLst>
          </p:cNvPr>
          <p:cNvSpPr txBox="1"/>
          <p:nvPr/>
        </p:nvSpPr>
        <p:spPr>
          <a:xfrm>
            <a:off x="6606541" y="5225718"/>
            <a:ext cx="5089467" cy="1477328"/>
          </a:xfrm>
          <a:prstGeom prst="rect">
            <a:avLst/>
          </a:prstGeom>
          <a:noFill/>
        </p:spPr>
        <p:txBody>
          <a:bodyPr wrap="square">
            <a:spAutoFit/>
          </a:bodyPr>
          <a:lstStyle/>
          <a:p>
            <a:pPr algn="ctr"/>
            <a:r>
              <a:rPr lang="en-US" dirty="0"/>
              <a:t>Developing strategies that use strengths to capitalize</a:t>
            </a:r>
          </a:p>
          <a:p>
            <a:pPr algn="ctr"/>
            <a:r>
              <a:rPr lang="en-US" dirty="0"/>
              <a:t>on opportunities could be considered an offense, whereas strategies designed to improve on weaknesses while avoiding threats could be termed defensive</a:t>
            </a:r>
          </a:p>
        </p:txBody>
      </p:sp>
      <p:pic>
        <p:nvPicPr>
          <p:cNvPr id="9" name="Picture 8">
            <a:extLst>
              <a:ext uri="{FF2B5EF4-FFF2-40B4-BE49-F238E27FC236}">
                <a16:creationId xmlns:a16="http://schemas.microsoft.com/office/drawing/2014/main" id="{FD3332C3-08AF-4D57-A7BE-3D5704084589}"/>
              </a:ext>
            </a:extLst>
          </p:cNvPr>
          <p:cNvPicPr>
            <a:picLocks noChangeAspect="1"/>
          </p:cNvPicPr>
          <p:nvPr/>
        </p:nvPicPr>
        <p:blipFill>
          <a:blip r:embed="rId2"/>
          <a:stretch>
            <a:fillRect/>
          </a:stretch>
        </p:blipFill>
        <p:spPr>
          <a:xfrm>
            <a:off x="7141497" y="2632704"/>
            <a:ext cx="4342881" cy="2442869"/>
          </a:xfrm>
          <a:prstGeom prst="rect">
            <a:avLst/>
          </a:prstGeom>
        </p:spPr>
      </p:pic>
    </p:spTree>
    <p:extLst>
      <p:ext uri="{BB962C8B-B14F-4D97-AF65-F5344CB8AC3E}">
        <p14:creationId xmlns:p14="http://schemas.microsoft.com/office/powerpoint/2010/main" val="1972636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47535-52C7-4387-B203-9442549AB1C0}"/>
              </a:ext>
            </a:extLst>
          </p:cNvPr>
          <p:cNvSpPr>
            <a:spLocks noGrp="1"/>
          </p:cNvSpPr>
          <p:nvPr>
            <p:ph type="title"/>
          </p:nvPr>
        </p:nvSpPr>
        <p:spPr>
          <a:xfrm>
            <a:off x="2081507" y="349550"/>
            <a:ext cx="7729728" cy="1188720"/>
          </a:xfrm>
        </p:spPr>
        <p:txBody>
          <a:bodyPr/>
          <a:lstStyle/>
          <a:p>
            <a:r>
              <a:rPr lang="en-US" dirty="0">
                <a:solidFill>
                  <a:srgbClr val="FF66CC"/>
                </a:solidFill>
              </a:rPr>
              <a:t>SWOT Matrix</a:t>
            </a:r>
          </a:p>
        </p:txBody>
      </p:sp>
      <p:pic>
        <p:nvPicPr>
          <p:cNvPr id="4" name="Content Placeholder 3">
            <a:extLst>
              <a:ext uri="{FF2B5EF4-FFF2-40B4-BE49-F238E27FC236}">
                <a16:creationId xmlns:a16="http://schemas.microsoft.com/office/drawing/2014/main" id="{499CFFEC-B5B3-49BE-BA7E-AC6234C61230}"/>
              </a:ext>
            </a:extLst>
          </p:cNvPr>
          <p:cNvPicPr>
            <a:picLocks noGrp="1" noChangeAspect="1"/>
          </p:cNvPicPr>
          <p:nvPr>
            <p:ph idx="1"/>
          </p:nvPr>
        </p:nvPicPr>
        <p:blipFill>
          <a:blip r:embed="rId2"/>
          <a:stretch>
            <a:fillRect/>
          </a:stretch>
        </p:blipFill>
        <p:spPr>
          <a:xfrm>
            <a:off x="2659379" y="1697535"/>
            <a:ext cx="6542809" cy="5098879"/>
          </a:xfrm>
          <a:prstGeom prst="rect">
            <a:avLst/>
          </a:prstGeom>
        </p:spPr>
      </p:pic>
      <p:sp>
        <p:nvSpPr>
          <p:cNvPr id="6" name="TextBox 5">
            <a:extLst>
              <a:ext uri="{FF2B5EF4-FFF2-40B4-BE49-F238E27FC236}">
                <a16:creationId xmlns:a16="http://schemas.microsoft.com/office/drawing/2014/main" id="{AAE96E10-2CEB-4628-8421-EC2F3F38486E}"/>
              </a:ext>
            </a:extLst>
          </p:cNvPr>
          <p:cNvSpPr txBox="1"/>
          <p:nvPr/>
        </p:nvSpPr>
        <p:spPr>
          <a:xfrm>
            <a:off x="9590810" y="2213555"/>
            <a:ext cx="1914005" cy="369332"/>
          </a:xfrm>
          <a:prstGeom prst="rect">
            <a:avLst/>
          </a:prstGeom>
          <a:noFill/>
        </p:spPr>
        <p:txBody>
          <a:bodyPr wrap="square">
            <a:spAutoFit/>
          </a:bodyPr>
          <a:lstStyle/>
          <a:p>
            <a:r>
              <a:rPr lang="en-US" dirty="0"/>
              <a:t>SWOT Analyses ?</a:t>
            </a:r>
          </a:p>
        </p:txBody>
      </p:sp>
    </p:spTree>
    <p:extLst>
      <p:ext uri="{BB962C8B-B14F-4D97-AF65-F5344CB8AC3E}">
        <p14:creationId xmlns:p14="http://schemas.microsoft.com/office/powerpoint/2010/main" val="72477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29234-8F5C-4EC3-8E0A-8786D866E001}"/>
              </a:ext>
            </a:extLst>
          </p:cNvPr>
          <p:cNvSpPr>
            <a:spLocks noGrp="1"/>
          </p:cNvSpPr>
          <p:nvPr>
            <p:ph type="title"/>
          </p:nvPr>
        </p:nvSpPr>
        <p:spPr>
          <a:xfrm>
            <a:off x="1130532" y="332924"/>
            <a:ext cx="8988275" cy="1188720"/>
          </a:xfrm>
        </p:spPr>
        <p:txBody>
          <a:bodyPr>
            <a:normAutofit/>
          </a:bodyPr>
          <a:lstStyle/>
          <a:p>
            <a:r>
              <a:rPr lang="en-US" dirty="0"/>
              <a:t>The Strategic Position and Action Evaluation (SPACE) Matrix</a:t>
            </a:r>
          </a:p>
        </p:txBody>
      </p:sp>
      <p:pic>
        <p:nvPicPr>
          <p:cNvPr id="6" name="Picture 5">
            <a:extLst>
              <a:ext uri="{FF2B5EF4-FFF2-40B4-BE49-F238E27FC236}">
                <a16:creationId xmlns:a16="http://schemas.microsoft.com/office/drawing/2014/main" id="{5132E965-9958-4379-A2AA-F1B7F0E065C8}"/>
              </a:ext>
            </a:extLst>
          </p:cNvPr>
          <p:cNvPicPr>
            <a:picLocks noChangeAspect="1"/>
          </p:cNvPicPr>
          <p:nvPr/>
        </p:nvPicPr>
        <p:blipFill>
          <a:blip r:embed="rId2"/>
          <a:stretch>
            <a:fillRect/>
          </a:stretch>
        </p:blipFill>
        <p:spPr>
          <a:xfrm>
            <a:off x="2919113" y="2040479"/>
            <a:ext cx="4936412" cy="4326420"/>
          </a:xfrm>
          <a:prstGeom prst="rect">
            <a:avLst/>
          </a:prstGeom>
        </p:spPr>
      </p:pic>
      <p:pic>
        <p:nvPicPr>
          <p:cNvPr id="8" name="Picture 7">
            <a:extLst>
              <a:ext uri="{FF2B5EF4-FFF2-40B4-BE49-F238E27FC236}">
                <a16:creationId xmlns:a16="http://schemas.microsoft.com/office/drawing/2014/main" id="{BD3FE641-D3A4-4D25-89CC-8B4944A4667A}"/>
              </a:ext>
            </a:extLst>
          </p:cNvPr>
          <p:cNvPicPr>
            <a:picLocks noChangeAspect="1"/>
          </p:cNvPicPr>
          <p:nvPr/>
        </p:nvPicPr>
        <p:blipFill>
          <a:blip r:embed="rId3"/>
          <a:stretch>
            <a:fillRect/>
          </a:stretch>
        </p:blipFill>
        <p:spPr>
          <a:xfrm>
            <a:off x="1737360" y="3816236"/>
            <a:ext cx="1113904" cy="1113904"/>
          </a:xfrm>
          <a:prstGeom prst="rect">
            <a:avLst/>
          </a:prstGeom>
        </p:spPr>
      </p:pic>
      <p:pic>
        <p:nvPicPr>
          <p:cNvPr id="9" name="Picture 8">
            <a:extLst>
              <a:ext uri="{FF2B5EF4-FFF2-40B4-BE49-F238E27FC236}">
                <a16:creationId xmlns:a16="http://schemas.microsoft.com/office/drawing/2014/main" id="{A37CF139-5FD0-46C0-B003-EA62A4F41C6D}"/>
              </a:ext>
            </a:extLst>
          </p:cNvPr>
          <p:cNvPicPr>
            <a:picLocks noChangeAspect="1"/>
          </p:cNvPicPr>
          <p:nvPr/>
        </p:nvPicPr>
        <p:blipFill>
          <a:blip r:embed="rId4"/>
          <a:stretch>
            <a:fillRect/>
          </a:stretch>
        </p:blipFill>
        <p:spPr>
          <a:xfrm>
            <a:off x="4659282" y="1461607"/>
            <a:ext cx="1192878" cy="578872"/>
          </a:xfrm>
          <a:prstGeom prst="rect">
            <a:avLst/>
          </a:prstGeom>
        </p:spPr>
      </p:pic>
      <p:pic>
        <p:nvPicPr>
          <p:cNvPr id="10" name="Picture 9">
            <a:extLst>
              <a:ext uri="{FF2B5EF4-FFF2-40B4-BE49-F238E27FC236}">
                <a16:creationId xmlns:a16="http://schemas.microsoft.com/office/drawing/2014/main" id="{5267E7FC-D188-49C4-B986-2080AA7FCF43}"/>
              </a:ext>
            </a:extLst>
          </p:cNvPr>
          <p:cNvPicPr>
            <a:picLocks noChangeAspect="1"/>
          </p:cNvPicPr>
          <p:nvPr/>
        </p:nvPicPr>
        <p:blipFill>
          <a:blip r:embed="rId5"/>
          <a:stretch>
            <a:fillRect/>
          </a:stretch>
        </p:blipFill>
        <p:spPr>
          <a:xfrm flipH="1">
            <a:off x="7855525" y="3646737"/>
            <a:ext cx="1115055" cy="1113904"/>
          </a:xfrm>
          <a:prstGeom prst="rect">
            <a:avLst/>
          </a:prstGeom>
        </p:spPr>
      </p:pic>
      <p:pic>
        <p:nvPicPr>
          <p:cNvPr id="11" name="Picture 10">
            <a:extLst>
              <a:ext uri="{FF2B5EF4-FFF2-40B4-BE49-F238E27FC236}">
                <a16:creationId xmlns:a16="http://schemas.microsoft.com/office/drawing/2014/main" id="{F214CADE-B19D-4F5E-8FA8-2109B317AE12}"/>
              </a:ext>
            </a:extLst>
          </p:cNvPr>
          <p:cNvPicPr>
            <a:picLocks noChangeAspect="1"/>
          </p:cNvPicPr>
          <p:nvPr/>
        </p:nvPicPr>
        <p:blipFill>
          <a:blip r:embed="rId6"/>
          <a:stretch>
            <a:fillRect/>
          </a:stretch>
        </p:blipFill>
        <p:spPr>
          <a:xfrm>
            <a:off x="4815149" y="6006570"/>
            <a:ext cx="1037011" cy="1037011"/>
          </a:xfrm>
          <a:prstGeom prst="rect">
            <a:avLst/>
          </a:prstGeom>
        </p:spPr>
      </p:pic>
    </p:spTree>
    <p:extLst>
      <p:ext uri="{BB962C8B-B14F-4D97-AF65-F5344CB8AC3E}">
        <p14:creationId xmlns:p14="http://schemas.microsoft.com/office/powerpoint/2010/main" val="17244363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0E3C-E7A7-41B4-8680-668BD120A91F}"/>
              </a:ext>
            </a:extLst>
          </p:cNvPr>
          <p:cNvSpPr>
            <a:spLocks noGrp="1"/>
          </p:cNvSpPr>
          <p:nvPr>
            <p:ph type="title"/>
          </p:nvPr>
        </p:nvSpPr>
        <p:spPr/>
        <p:txBody>
          <a:bodyPr/>
          <a:lstStyle/>
          <a:p>
            <a:r>
              <a:rPr lang="en-US" dirty="0"/>
              <a:t>The Boston Consulting Group (BCG) Matrix</a:t>
            </a:r>
          </a:p>
        </p:txBody>
      </p:sp>
      <p:pic>
        <p:nvPicPr>
          <p:cNvPr id="4" name="Picture 3">
            <a:extLst>
              <a:ext uri="{FF2B5EF4-FFF2-40B4-BE49-F238E27FC236}">
                <a16:creationId xmlns:a16="http://schemas.microsoft.com/office/drawing/2014/main" id="{C91D2CBE-BB3C-42F4-9628-44E6F7974C20}"/>
              </a:ext>
            </a:extLst>
          </p:cNvPr>
          <p:cNvPicPr>
            <a:picLocks noChangeAspect="1"/>
          </p:cNvPicPr>
          <p:nvPr/>
        </p:nvPicPr>
        <p:blipFill>
          <a:blip r:embed="rId2"/>
          <a:stretch>
            <a:fillRect/>
          </a:stretch>
        </p:blipFill>
        <p:spPr>
          <a:xfrm>
            <a:off x="2763110" y="2356209"/>
            <a:ext cx="6665779" cy="4309191"/>
          </a:xfrm>
          <a:prstGeom prst="rect">
            <a:avLst/>
          </a:prstGeom>
        </p:spPr>
      </p:pic>
      <p:sp>
        <p:nvSpPr>
          <p:cNvPr id="6" name="TextBox 5">
            <a:extLst>
              <a:ext uri="{FF2B5EF4-FFF2-40B4-BE49-F238E27FC236}">
                <a16:creationId xmlns:a16="http://schemas.microsoft.com/office/drawing/2014/main" id="{339395BB-14D7-493F-A145-20A8D363CC66}"/>
              </a:ext>
            </a:extLst>
          </p:cNvPr>
          <p:cNvSpPr txBox="1"/>
          <p:nvPr/>
        </p:nvSpPr>
        <p:spPr>
          <a:xfrm>
            <a:off x="9750830" y="2446313"/>
            <a:ext cx="2254966" cy="369332"/>
          </a:xfrm>
          <a:prstGeom prst="rect">
            <a:avLst/>
          </a:prstGeom>
          <a:noFill/>
        </p:spPr>
        <p:txBody>
          <a:bodyPr wrap="square">
            <a:spAutoFit/>
          </a:bodyPr>
          <a:lstStyle/>
          <a:p>
            <a:r>
              <a:rPr lang="en-US" dirty="0"/>
              <a:t>“portfolio matrices”</a:t>
            </a:r>
          </a:p>
        </p:txBody>
      </p:sp>
    </p:spTree>
    <p:extLst>
      <p:ext uri="{BB962C8B-B14F-4D97-AF65-F5344CB8AC3E}">
        <p14:creationId xmlns:p14="http://schemas.microsoft.com/office/powerpoint/2010/main" val="3354414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C9E4-A009-492E-A1C3-D89890C4E133}"/>
              </a:ext>
            </a:extLst>
          </p:cNvPr>
          <p:cNvSpPr>
            <a:spLocks noGrp="1"/>
          </p:cNvSpPr>
          <p:nvPr>
            <p:ph type="title"/>
          </p:nvPr>
        </p:nvSpPr>
        <p:spPr>
          <a:xfrm>
            <a:off x="2172947" y="382801"/>
            <a:ext cx="7729728" cy="1188720"/>
          </a:xfrm>
        </p:spPr>
        <p:txBody>
          <a:bodyPr/>
          <a:lstStyle/>
          <a:p>
            <a:r>
              <a:rPr lang="en-US" dirty="0"/>
              <a:t>The Boston Consulting Group (BCG) Matrix</a:t>
            </a:r>
          </a:p>
        </p:txBody>
      </p:sp>
      <p:pic>
        <p:nvPicPr>
          <p:cNvPr id="4" name="Content Placeholder 3">
            <a:extLst>
              <a:ext uri="{FF2B5EF4-FFF2-40B4-BE49-F238E27FC236}">
                <a16:creationId xmlns:a16="http://schemas.microsoft.com/office/drawing/2014/main" id="{9DECFB28-7DEB-4D85-A930-179941FA464F}"/>
              </a:ext>
            </a:extLst>
          </p:cNvPr>
          <p:cNvPicPr>
            <a:picLocks noGrp="1" noChangeAspect="1"/>
          </p:cNvPicPr>
          <p:nvPr>
            <p:ph idx="1"/>
          </p:nvPr>
        </p:nvPicPr>
        <p:blipFill>
          <a:blip r:embed="rId2"/>
          <a:stretch>
            <a:fillRect/>
          </a:stretch>
        </p:blipFill>
        <p:spPr>
          <a:xfrm>
            <a:off x="2992582" y="1598493"/>
            <a:ext cx="5365927" cy="5156061"/>
          </a:xfrm>
          <a:prstGeom prst="rect">
            <a:avLst/>
          </a:prstGeom>
        </p:spPr>
      </p:pic>
    </p:spTree>
    <p:extLst>
      <p:ext uri="{BB962C8B-B14F-4D97-AF65-F5344CB8AC3E}">
        <p14:creationId xmlns:p14="http://schemas.microsoft.com/office/powerpoint/2010/main" val="453226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4AE9-C49D-4D0C-97AD-BB3B3CCFD8E8}"/>
              </a:ext>
            </a:extLst>
          </p:cNvPr>
          <p:cNvSpPr>
            <a:spLocks noGrp="1"/>
          </p:cNvSpPr>
          <p:nvPr>
            <p:ph type="title"/>
          </p:nvPr>
        </p:nvSpPr>
        <p:spPr>
          <a:xfrm>
            <a:off x="795867" y="964692"/>
            <a:ext cx="9164997" cy="1188720"/>
          </a:xfrm>
        </p:spPr>
        <p:txBody>
          <a:bodyPr/>
          <a:lstStyle/>
          <a:p>
            <a:r>
              <a:rPr lang="en-US" dirty="0"/>
              <a:t>The Internal-External (IE) Matrix</a:t>
            </a:r>
          </a:p>
        </p:txBody>
      </p:sp>
      <p:sp>
        <p:nvSpPr>
          <p:cNvPr id="4" name="TextBox 3">
            <a:extLst>
              <a:ext uri="{FF2B5EF4-FFF2-40B4-BE49-F238E27FC236}">
                <a16:creationId xmlns:a16="http://schemas.microsoft.com/office/drawing/2014/main" id="{28D6121E-6DED-4876-9877-E5CA516A633A}"/>
              </a:ext>
            </a:extLst>
          </p:cNvPr>
          <p:cNvSpPr txBox="1"/>
          <p:nvPr/>
        </p:nvSpPr>
        <p:spPr>
          <a:xfrm>
            <a:off x="10078489" y="1784080"/>
            <a:ext cx="2113511" cy="369332"/>
          </a:xfrm>
          <a:prstGeom prst="rect">
            <a:avLst/>
          </a:prstGeom>
          <a:noFill/>
        </p:spPr>
        <p:txBody>
          <a:bodyPr wrap="square">
            <a:spAutoFit/>
          </a:bodyPr>
          <a:lstStyle/>
          <a:p>
            <a:r>
              <a:rPr lang="en-US" dirty="0"/>
              <a:t>“portfolio matrices”</a:t>
            </a:r>
          </a:p>
        </p:txBody>
      </p:sp>
      <p:pic>
        <p:nvPicPr>
          <p:cNvPr id="5" name="Picture 4">
            <a:extLst>
              <a:ext uri="{FF2B5EF4-FFF2-40B4-BE49-F238E27FC236}">
                <a16:creationId xmlns:a16="http://schemas.microsoft.com/office/drawing/2014/main" id="{B86E56C1-BFB6-4D3B-B7F5-887305838DED}"/>
              </a:ext>
            </a:extLst>
          </p:cNvPr>
          <p:cNvPicPr>
            <a:picLocks noChangeAspect="1"/>
          </p:cNvPicPr>
          <p:nvPr/>
        </p:nvPicPr>
        <p:blipFill rotWithShape="1">
          <a:blip r:embed="rId2"/>
          <a:srcRect t="19878" b="14067"/>
          <a:stretch/>
        </p:blipFill>
        <p:spPr>
          <a:xfrm>
            <a:off x="1236440" y="2422354"/>
            <a:ext cx="7958051" cy="3942492"/>
          </a:xfrm>
          <a:prstGeom prst="rect">
            <a:avLst/>
          </a:prstGeom>
        </p:spPr>
      </p:pic>
      <p:sp>
        <p:nvSpPr>
          <p:cNvPr id="3" name="TextBox 2">
            <a:extLst>
              <a:ext uri="{FF2B5EF4-FFF2-40B4-BE49-F238E27FC236}">
                <a16:creationId xmlns:a16="http://schemas.microsoft.com/office/drawing/2014/main" id="{F01CFDAC-5FC9-4060-9CA4-32A95508B010}"/>
              </a:ext>
            </a:extLst>
          </p:cNvPr>
          <p:cNvSpPr txBox="1"/>
          <p:nvPr/>
        </p:nvSpPr>
        <p:spPr>
          <a:xfrm>
            <a:off x="8387543" y="2329221"/>
            <a:ext cx="665018" cy="369332"/>
          </a:xfrm>
          <a:prstGeom prst="rect">
            <a:avLst/>
          </a:prstGeom>
          <a:noFill/>
        </p:spPr>
        <p:txBody>
          <a:bodyPr wrap="square" rtlCol="0">
            <a:spAutoFit/>
          </a:bodyPr>
          <a:lstStyle/>
          <a:p>
            <a:r>
              <a:rPr lang="en-US" dirty="0"/>
              <a:t>IFE</a:t>
            </a:r>
          </a:p>
        </p:txBody>
      </p:sp>
      <p:sp>
        <p:nvSpPr>
          <p:cNvPr id="6" name="TextBox 5">
            <a:extLst>
              <a:ext uri="{FF2B5EF4-FFF2-40B4-BE49-F238E27FC236}">
                <a16:creationId xmlns:a16="http://schemas.microsoft.com/office/drawing/2014/main" id="{3102ED33-D87F-4956-8987-3733354599B8}"/>
              </a:ext>
            </a:extLst>
          </p:cNvPr>
          <p:cNvSpPr txBox="1"/>
          <p:nvPr/>
        </p:nvSpPr>
        <p:spPr>
          <a:xfrm>
            <a:off x="2116974" y="4910620"/>
            <a:ext cx="665018" cy="369332"/>
          </a:xfrm>
          <a:prstGeom prst="rect">
            <a:avLst/>
          </a:prstGeom>
          <a:noFill/>
        </p:spPr>
        <p:txBody>
          <a:bodyPr wrap="square" rtlCol="0">
            <a:spAutoFit/>
          </a:bodyPr>
          <a:lstStyle/>
          <a:p>
            <a:r>
              <a:rPr lang="en-US" dirty="0"/>
              <a:t>EFE</a:t>
            </a:r>
          </a:p>
        </p:txBody>
      </p:sp>
    </p:spTree>
    <p:extLst>
      <p:ext uri="{BB962C8B-B14F-4D97-AF65-F5344CB8AC3E}">
        <p14:creationId xmlns:p14="http://schemas.microsoft.com/office/powerpoint/2010/main" val="41404502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74AE9-C49D-4D0C-97AD-BB3B3CCFD8E8}"/>
              </a:ext>
            </a:extLst>
          </p:cNvPr>
          <p:cNvSpPr>
            <a:spLocks noGrp="1"/>
          </p:cNvSpPr>
          <p:nvPr>
            <p:ph type="title"/>
          </p:nvPr>
        </p:nvSpPr>
        <p:spPr>
          <a:xfrm>
            <a:off x="1430867" y="964692"/>
            <a:ext cx="8529997" cy="1188720"/>
          </a:xfrm>
        </p:spPr>
        <p:txBody>
          <a:bodyPr/>
          <a:lstStyle/>
          <a:p>
            <a:r>
              <a:rPr lang="en-US" dirty="0"/>
              <a:t>The Internal-External (IE) Matrix</a:t>
            </a:r>
          </a:p>
        </p:txBody>
      </p:sp>
      <p:sp>
        <p:nvSpPr>
          <p:cNvPr id="4" name="TextBox 3">
            <a:extLst>
              <a:ext uri="{FF2B5EF4-FFF2-40B4-BE49-F238E27FC236}">
                <a16:creationId xmlns:a16="http://schemas.microsoft.com/office/drawing/2014/main" id="{28D6121E-6DED-4876-9877-E5CA516A633A}"/>
              </a:ext>
            </a:extLst>
          </p:cNvPr>
          <p:cNvSpPr txBox="1"/>
          <p:nvPr/>
        </p:nvSpPr>
        <p:spPr>
          <a:xfrm>
            <a:off x="10078489" y="1784080"/>
            <a:ext cx="2113511" cy="369332"/>
          </a:xfrm>
          <a:prstGeom prst="rect">
            <a:avLst/>
          </a:prstGeom>
          <a:noFill/>
        </p:spPr>
        <p:txBody>
          <a:bodyPr wrap="square">
            <a:spAutoFit/>
          </a:bodyPr>
          <a:lstStyle/>
          <a:p>
            <a:r>
              <a:rPr lang="en-US" dirty="0"/>
              <a:t>“portfolio matrices”</a:t>
            </a:r>
          </a:p>
        </p:txBody>
      </p:sp>
      <p:sp>
        <p:nvSpPr>
          <p:cNvPr id="3" name="TextBox 2">
            <a:extLst>
              <a:ext uri="{FF2B5EF4-FFF2-40B4-BE49-F238E27FC236}">
                <a16:creationId xmlns:a16="http://schemas.microsoft.com/office/drawing/2014/main" id="{F01CFDAC-5FC9-4060-9CA4-32A95508B010}"/>
              </a:ext>
            </a:extLst>
          </p:cNvPr>
          <p:cNvSpPr txBox="1"/>
          <p:nvPr/>
        </p:nvSpPr>
        <p:spPr>
          <a:xfrm>
            <a:off x="8387543" y="2329221"/>
            <a:ext cx="665018" cy="369332"/>
          </a:xfrm>
          <a:prstGeom prst="rect">
            <a:avLst/>
          </a:prstGeom>
          <a:noFill/>
        </p:spPr>
        <p:txBody>
          <a:bodyPr wrap="square" rtlCol="0">
            <a:spAutoFit/>
          </a:bodyPr>
          <a:lstStyle/>
          <a:p>
            <a:r>
              <a:rPr lang="en-US" dirty="0"/>
              <a:t>IFE</a:t>
            </a:r>
          </a:p>
        </p:txBody>
      </p:sp>
      <p:sp>
        <p:nvSpPr>
          <p:cNvPr id="6" name="TextBox 5">
            <a:extLst>
              <a:ext uri="{FF2B5EF4-FFF2-40B4-BE49-F238E27FC236}">
                <a16:creationId xmlns:a16="http://schemas.microsoft.com/office/drawing/2014/main" id="{3102ED33-D87F-4956-8987-3733354599B8}"/>
              </a:ext>
            </a:extLst>
          </p:cNvPr>
          <p:cNvSpPr txBox="1"/>
          <p:nvPr/>
        </p:nvSpPr>
        <p:spPr>
          <a:xfrm>
            <a:off x="2116974" y="4910620"/>
            <a:ext cx="665018" cy="369332"/>
          </a:xfrm>
          <a:prstGeom prst="rect">
            <a:avLst/>
          </a:prstGeom>
          <a:noFill/>
        </p:spPr>
        <p:txBody>
          <a:bodyPr wrap="square" rtlCol="0">
            <a:spAutoFit/>
          </a:bodyPr>
          <a:lstStyle/>
          <a:p>
            <a:r>
              <a:rPr lang="en-US" dirty="0"/>
              <a:t>EFE</a:t>
            </a:r>
          </a:p>
        </p:txBody>
      </p:sp>
      <p:pic>
        <p:nvPicPr>
          <p:cNvPr id="8" name="Picture 7">
            <a:extLst>
              <a:ext uri="{FF2B5EF4-FFF2-40B4-BE49-F238E27FC236}">
                <a16:creationId xmlns:a16="http://schemas.microsoft.com/office/drawing/2014/main" id="{4E83C12D-7C6C-4945-9DB6-67E4BA6133C9}"/>
              </a:ext>
            </a:extLst>
          </p:cNvPr>
          <p:cNvPicPr>
            <a:picLocks noChangeAspect="1"/>
          </p:cNvPicPr>
          <p:nvPr/>
        </p:nvPicPr>
        <p:blipFill>
          <a:blip r:embed="rId2"/>
          <a:stretch>
            <a:fillRect/>
          </a:stretch>
        </p:blipFill>
        <p:spPr>
          <a:xfrm>
            <a:off x="1430867" y="2264629"/>
            <a:ext cx="8739585" cy="4194509"/>
          </a:xfrm>
          <a:prstGeom prst="rect">
            <a:avLst/>
          </a:prstGeom>
        </p:spPr>
      </p:pic>
      <p:sp>
        <p:nvSpPr>
          <p:cNvPr id="9" name="TextBox 8">
            <a:extLst>
              <a:ext uri="{FF2B5EF4-FFF2-40B4-BE49-F238E27FC236}">
                <a16:creationId xmlns:a16="http://schemas.microsoft.com/office/drawing/2014/main" id="{B5B414A1-14A8-465E-82AC-8B59AE02D94F}"/>
              </a:ext>
            </a:extLst>
          </p:cNvPr>
          <p:cNvSpPr txBox="1"/>
          <p:nvPr/>
        </p:nvSpPr>
        <p:spPr>
          <a:xfrm>
            <a:off x="5026953" y="1742927"/>
            <a:ext cx="2548378" cy="369332"/>
          </a:xfrm>
          <a:prstGeom prst="rect">
            <a:avLst/>
          </a:prstGeom>
          <a:noFill/>
        </p:spPr>
        <p:txBody>
          <a:bodyPr wrap="square">
            <a:spAutoFit/>
          </a:bodyPr>
          <a:lstStyle/>
          <a:p>
            <a:r>
              <a:rPr lang="en-US" dirty="0">
                <a:solidFill>
                  <a:srgbClr val="FF66CC"/>
                </a:solidFill>
              </a:rPr>
              <a:t>IFE Matrix and an EFE</a:t>
            </a:r>
          </a:p>
        </p:txBody>
      </p:sp>
    </p:spTree>
    <p:extLst>
      <p:ext uri="{BB962C8B-B14F-4D97-AF65-F5344CB8AC3E}">
        <p14:creationId xmlns:p14="http://schemas.microsoft.com/office/powerpoint/2010/main" val="764031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E702-7DE6-44A2-A41B-1B890C01A289}"/>
              </a:ext>
            </a:extLst>
          </p:cNvPr>
          <p:cNvSpPr>
            <a:spLocks noGrp="1"/>
          </p:cNvSpPr>
          <p:nvPr>
            <p:ph type="title"/>
          </p:nvPr>
        </p:nvSpPr>
        <p:spPr/>
        <p:txBody>
          <a:bodyPr/>
          <a:lstStyle/>
          <a:p>
            <a:r>
              <a:rPr lang="en-US" dirty="0"/>
              <a:t>The Grand Strategy Matrix</a:t>
            </a:r>
          </a:p>
        </p:txBody>
      </p:sp>
      <p:pic>
        <p:nvPicPr>
          <p:cNvPr id="5" name="Content Placeholder 4">
            <a:extLst>
              <a:ext uri="{FF2B5EF4-FFF2-40B4-BE49-F238E27FC236}">
                <a16:creationId xmlns:a16="http://schemas.microsoft.com/office/drawing/2014/main" id="{0F7E09C8-6D7B-47D5-A051-023430EEB989}"/>
              </a:ext>
            </a:extLst>
          </p:cNvPr>
          <p:cNvPicPr>
            <a:picLocks noGrp="1" noChangeAspect="1"/>
          </p:cNvPicPr>
          <p:nvPr>
            <p:ph idx="1"/>
          </p:nvPr>
        </p:nvPicPr>
        <p:blipFill>
          <a:blip r:embed="rId2"/>
          <a:stretch>
            <a:fillRect/>
          </a:stretch>
        </p:blipFill>
        <p:spPr>
          <a:xfrm>
            <a:off x="2156321" y="2348325"/>
            <a:ext cx="7804543" cy="4306476"/>
          </a:xfrm>
        </p:spPr>
      </p:pic>
    </p:spTree>
    <p:extLst>
      <p:ext uri="{BB962C8B-B14F-4D97-AF65-F5344CB8AC3E}">
        <p14:creationId xmlns:p14="http://schemas.microsoft.com/office/powerpoint/2010/main" val="933722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893F2-B301-4C9B-89A7-65E3D2577FF0}"/>
              </a:ext>
            </a:extLst>
          </p:cNvPr>
          <p:cNvSpPr>
            <a:spLocks noGrp="1"/>
          </p:cNvSpPr>
          <p:nvPr>
            <p:ph type="title"/>
          </p:nvPr>
        </p:nvSpPr>
        <p:spPr/>
        <p:txBody>
          <a:bodyPr>
            <a:normAutofit fontScale="90000"/>
          </a:bodyPr>
          <a:lstStyle/>
          <a:p>
            <a:r>
              <a:rPr lang="en-US" dirty="0"/>
              <a:t>Excellent Strategic Management Showcased</a:t>
            </a:r>
          </a:p>
        </p:txBody>
      </p:sp>
      <p:pic>
        <p:nvPicPr>
          <p:cNvPr id="5" name="Content Placeholder 4">
            <a:extLst>
              <a:ext uri="{FF2B5EF4-FFF2-40B4-BE49-F238E27FC236}">
                <a16:creationId xmlns:a16="http://schemas.microsoft.com/office/drawing/2014/main" id="{5D42262C-407F-496D-95B1-DC0A722CD730}"/>
              </a:ext>
            </a:extLst>
          </p:cNvPr>
          <p:cNvPicPr>
            <a:picLocks noGrp="1" noChangeAspect="1"/>
          </p:cNvPicPr>
          <p:nvPr>
            <p:ph idx="1"/>
          </p:nvPr>
        </p:nvPicPr>
        <p:blipFill rotWithShape="1">
          <a:blip r:embed="rId2"/>
          <a:srcRect l="3591" r="2536"/>
          <a:stretch/>
        </p:blipFill>
        <p:spPr>
          <a:xfrm>
            <a:off x="6184668" y="1523485"/>
            <a:ext cx="5982393" cy="3477098"/>
          </a:xfrm>
          <a:prstGeom prst="rect">
            <a:avLst/>
          </a:prstGeom>
        </p:spPr>
      </p:pic>
      <p:sp>
        <p:nvSpPr>
          <p:cNvPr id="4" name="Text Placeholder 3">
            <a:extLst>
              <a:ext uri="{FF2B5EF4-FFF2-40B4-BE49-F238E27FC236}">
                <a16:creationId xmlns:a16="http://schemas.microsoft.com/office/drawing/2014/main" id="{F62EC3CB-9093-4CBF-AE15-F06E744C14FF}"/>
              </a:ext>
            </a:extLst>
          </p:cNvPr>
          <p:cNvSpPr>
            <a:spLocks noGrp="1"/>
          </p:cNvSpPr>
          <p:nvPr>
            <p:ph type="body" sz="half" idx="2"/>
          </p:nvPr>
        </p:nvSpPr>
        <p:spPr/>
        <p:txBody>
          <a:bodyPr>
            <a:normAutofit/>
          </a:bodyPr>
          <a:lstStyle/>
          <a:p>
            <a:r>
              <a:rPr lang="en-US" dirty="0"/>
              <a:t>Unilever</a:t>
            </a:r>
          </a:p>
          <a:p>
            <a:r>
              <a:rPr lang="en-US" dirty="0"/>
              <a:t> a dual listed company - Unilever</a:t>
            </a:r>
          </a:p>
          <a:p>
            <a:r>
              <a:rPr lang="en-US" dirty="0"/>
              <a:t>N.V. based in Rotterdam, Netherlands, and Unilever PLC based in</a:t>
            </a:r>
          </a:p>
          <a:p>
            <a:r>
              <a:rPr lang="en-US" dirty="0"/>
              <a:t>London – but both companies have the same directors and operate as a single business.</a:t>
            </a:r>
          </a:p>
        </p:txBody>
      </p:sp>
    </p:spTree>
    <p:extLst>
      <p:ext uri="{BB962C8B-B14F-4D97-AF65-F5344CB8AC3E}">
        <p14:creationId xmlns:p14="http://schemas.microsoft.com/office/powerpoint/2010/main" val="19128660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BCE01-442B-480D-815E-65001E010168}"/>
              </a:ext>
            </a:extLst>
          </p:cNvPr>
          <p:cNvSpPr>
            <a:spLocks noGrp="1"/>
          </p:cNvSpPr>
          <p:nvPr>
            <p:ph type="title"/>
          </p:nvPr>
        </p:nvSpPr>
        <p:spPr/>
        <p:txBody>
          <a:bodyPr/>
          <a:lstStyle/>
          <a:p>
            <a:r>
              <a:rPr lang="en-US" dirty="0"/>
              <a:t>The Decision Stage</a:t>
            </a:r>
          </a:p>
        </p:txBody>
      </p:sp>
      <p:pic>
        <p:nvPicPr>
          <p:cNvPr id="5" name="Content Placeholder 4">
            <a:extLst>
              <a:ext uri="{FF2B5EF4-FFF2-40B4-BE49-F238E27FC236}">
                <a16:creationId xmlns:a16="http://schemas.microsoft.com/office/drawing/2014/main" id="{7DFAD07E-7352-4E77-88B4-29481B44618F}"/>
              </a:ext>
            </a:extLst>
          </p:cNvPr>
          <p:cNvPicPr>
            <a:picLocks noGrp="1" noChangeAspect="1"/>
          </p:cNvPicPr>
          <p:nvPr>
            <p:ph idx="1"/>
          </p:nvPr>
        </p:nvPicPr>
        <p:blipFill>
          <a:blip r:embed="rId2"/>
          <a:stretch>
            <a:fillRect/>
          </a:stretch>
        </p:blipFill>
        <p:spPr>
          <a:xfrm>
            <a:off x="6735763" y="1020763"/>
            <a:ext cx="4816475" cy="4816475"/>
          </a:xfrm>
          <a:prstGeom prst="rect">
            <a:avLst/>
          </a:prstGeom>
        </p:spPr>
      </p:pic>
      <p:sp>
        <p:nvSpPr>
          <p:cNvPr id="4" name="Text Placeholder 3">
            <a:extLst>
              <a:ext uri="{FF2B5EF4-FFF2-40B4-BE49-F238E27FC236}">
                <a16:creationId xmlns:a16="http://schemas.microsoft.com/office/drawing/2014/main" id="{328E50AA-BBF5-41A5-9E55-98BB27192BA8}"/>
              </a:ext>
            </a:extLst>
          </p:cNvPr>
          <p:cNvSpPr>
            <a:spLocks noGrp="1"/>
          </p:cNvSpPr>
          <p:nvPr>
            <p:ph type="body" sz="half" idx="2"/>
          </p:nvPr>
        </p:nvSpPr>
        <p:spPr/>
        <p:txBody>
          <a:bodyPr/>
          <a:lstStyle/>
          <a:p>
            <a:r>
              <a:rPr lang="en-US" dirty="0"/>
              <a:t>The Quantitative Strategic Planning Matrix—QSPM</a:t>
            </a:r>
          </a:p>
        </p:txBody>
      </p:sp>
    </p:spTree>
    <p:extLst>
      <p:ext uri="{BB962C8B-B14F-4D97-AF65-F5344CB8AC3E}">
        <p14:creationId xmlns:p14="http://schemas.microsoft.com/office/powerpoint/2010/main" val="2758908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561E-5E00-4458-A3BD-B259A1F528AF}"/>
              </a:ext>
            </a:extLst>
          </p:cNvPr>
          <p:cNvSpPr>
            <a:spLocks noGrp="1"/>
          </p:cNvSpPr>
          <p:nvPr>
            <p:ph type="title"/>
          </p:nvPr>
        </p:nvSpPr>
        <p:spPr>
          <a:xfrm>
            <a:off x="592667" y="964692"/>
            <a:ext cx="9368197" cy="1188720"/>
          </a:xfrm>
        </p:spPr>
        <p:txBody>
          <a:bodyPr/>
          <a:lstStyle/>
          <a:p>
            <a:r>
              <a:rPr lang="en-US" dirty="0"/>
              <a:t>The Quantitative Strategic Planning Matrix—QSPM</a:t>
            </a:r>
          </a:p>
        </p:txBody>
      </p:sp>
      <p:pic>
        <p:nvPicPr>
          <p:cNvPr id="11" name="Content Placeholder 10">
            <a:extLst>
              <a:ext uri="{FF2B5EF4-FFF2-40B4-BE49-F238E27FC236}">
                <a16:creationId xmlns:a16="http://schemas.microsoft.com/office/drawing/2014/main" id="{7E60B7FD-A419-4BF0-A71E-60C9ADDCA3C3}"/>
              </a:ext>
            </a:extLst>
          </p:cNvPr>
          <p:cNvPicPr>
            <a:picLocks noGrp="1" noChangeAspect="1"/>
          </p:cNvPicPr>
          <p:nvPr>
            <p:ph idx="1"/>
          </p:nvPr>
        </p:nvPicPr>
        <p:blipFill>
          <a:blip r:embed="rId2"/>
          <a:stretch>
            <a:fillRect/>
          </a:stretch>
        </p:blipFill>
        <p:spPr>
          <a:xfrm>
            <a:off x="592667" y="2222930"/>
            <a:ext cx="9368197" cy="4392305"/>
          </a:xfrm>
        </p:spPr>
      </p:pic>
      <p:sp>
        <p:nvSpPr>
          <p:cNvPr id="3" name="TextBox 2">
            <a:extLst>
              <a:ext uri="{FF2B5EF4-FFF2-40B4-BE49-F238E27FC236}">
                <a16:creationId xmlns:a16="http://schemas.microsoft.com/office/drawing/2014/main" id="{F8B953D4-19A0-4A3A-8CC7-CE2785436E96}"/>
              </a:ext>
            </a:extLst>
          </p:cNvPr>
          <p:cNvSpPr txBox="1"/>
          <p:nvPr/>
        </p:nvSpPr>
        <p:spPr>
          <a:xfrm>
            <a:off x="7762011" y="5254278"/>
            <a:ext cx="3015303" cy="369332"/>
          </a:xfrm>
          <a:prstGeom prst="rect">
            <a:avLst/>
          </a:prstGeom>
          <a:noFill/>
        </p:spPr>
        <p:txBody>
          <a:bodyPr wrap="square" rtlCol="0">
            <a:spAutoFit/>
          </a:bodyPr>
          <a:lstStyle/>
          <a:p>
            <a:r>
              <a:rPr lang="en-US" dirty="0"/>
              <a:t>Attractiveness Score (AS)</a:t>
            </a:r>
          </a:p>
        </p:txBody>
      </p:sp>
      <p:sp>
        <p:nvSpPr>
          <p:cNvPr id="6" name="TextBox 5">
            <a:extLst>
              <a:ext uri="{FF2B5EF4-FFF2-40B4-BE49-F238E27FC236}">
                <a16:creationId xmlns:a16="http://schemas.microsoft.com/office/drawing/2014/main" id="{19E97FFA-1D8F-4FEB-8FF5-9C5006347DBF}"/>
              </a:ext>
            </a:extLst>
          </p:cNvPr>
          <p:cNvSpPr txBox="1"/>
          <p:nvPr/>
        </p:nvSpPr>
        <p:spPr>
          <a:xfrm>
            <a:off x="7762011" y="5726994"/>
            <a:ext cx="3559925" cy="369332"/>
          </a:xfrm>
          <a:prstGeom prst="rect">
            <a:avLst/>
          </a:prstGeom>
          <a:noFill/>
        </p:spPr>
        <p:txBody>
          <a:bodyPr wrap="square">
            <a:spAutoFit/>
          </a:bodyPr>
          <a:lstStyle/>
          <a:p>
            <a:r>
              <a:rPr lang="en-US" dirty="0"/>
              <a:t>total attractiveness scores (TAS)</a:t>
            </a:r>
          </a:p>
        </p:txBody>
      </p:sp>
      <p:sp>
        <p:nvSpPr>
          <p:cNvPr id="8" name="TextBox 7">
            <a:extLst>
              <a:ext uri="{FF2B5EF4-FFF2-40B4-BE49-F238E27FC236}">
                <a16:creationId xmlns:a16="http://schemas.microsoft.com/office/drawing/2014/main" id="{CF5CA3C6-8679-486E-A7BE-2110E3F22988}"/>
              </a:ext>
            </a:extLst>
          </p:cNvPr>
          <p:cNvSpPr txBox="1"/>
          <p:nvPr/>
        </p:nvSpPr>
        <p:spPr>
          <a:xfrm>
            <a:off x="8229430" y="3297027"/>
            <a:ext cx="3462867" cy="646331"/>
          </a:xfrm>
          <a:prstGeom prst="rect">
            <a:avLst/>
          </a:prstGeom>
          <a:noFill/>
        </p:spPr>
        <p:txBody>
          <a:bodyPr wrap="square">
            <a:spAutoFit/>
          </a:bodyPr>
          <a:lstStyle/>
          <a:p>
            <a:r>
              <a:rPr lang="en-US" dirty="0">
                <a:solidFill>
                  <a:srgbClr val="FF66CC"/>
                </a:solidFill>
              </a:rPr>
              <a:t>“Does this factor affect the</a:t>
            </a:r>
          </a:p>
          <a:p>
            <a:r>
              <a:rPr lang="en-US" dirty="0">
                <a:solidFill>
                  <a:srgbClr val="FF66CC"/>
                </a:solidFill>
              </a:rPr>
              <a:t>choice of strategies being made?”</a:t>
            </a:r>
          </a:p>
        </p:txBody>
      </p:sp>
    </p:spTree>
    <p:extLst>
      <p:ext uri="{BB962C8B-B14F-4D97-AF65-F5344CB8AC3E}">
        <p14:creationId xmlns:p14="http://schemas.microsoft.com/office/powerpoint/2010/main" val="14935613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F561E-5E00-4458-A3BD-B259A1F528AF}"/>
              </a:ext>
            </a:extLst>
          </p:cNvPr>
          <p:cNvSpPr>
            <a:spLocks noGrp="1"/>
          </p:cNvSpPr>
          <p:nvPr>
            <p:ph type="title"/>
          </p:nvPr>
        </p:nvSpPr>
        <p:spPr>
          <a:xfrm>
            <a:off x="939338" y="262435"/>
            <a:ext cx="9322726" cy="1188720"/>
          </a:xfrm>
        </p:spPr>
        <p:txBody>
          <a:bodyPr/>
          <a:lstStyle/>
          <a:p>
            <a:r>
              <a:rPr lang="en-US" dirty="0"/>
              <a:t>The Quantitative Strategic Planning Matrix—QSPM</a:t>
            </a:r>
          </a:p>
        </p:txBody>
      </p:sp>
      <p:sp>
        <p:nvSpPr>
          <p:cNvPr id="3" name="TextBox 2">
            <a:extLst>
              <a:ext uri="{FF2B5EF4-FFF2-40B4-BE49-F238E27FC236}">
                <a16:creationId xmlns:a16="http://schemas.microsoft.com/office/drawing/2014/main" id="{F8B953D4-19A0-4A3A-8CC7-CE2785436E96}"/>
              </a:ext>
            </a:extLst>
          </p:cNvPr>
          <p:cNvSpPr txBox="1"/>
          <p:nvPr/>
        </p:nvSpPr>
        <p:spPr>
          <a:xfrm>
            <a:off x="9210503" y="6226233"/>
            <a:ext cx="2103120" cy="369332"/>
          </a:xfrm>
          <a:prstGeom prst="rect">
            <a:avLst/>
          </a:prstGeom>
          <a:noFill/>
        </p:spPr>
        <p:txBody>
          <a:bodyPr wrap="square" rtlCol="0">
            <a:spAutoFit/>
          </a:bodyPr>
          <a:lstStyle/>
          <a:p>
            <a:r>
              <a:rPr lang="en-US" dirty="0"/>
              <a:t>Attractiveness Score</a:t>
            </a:r>
          </a:p>
        </p:txBody>
      </p:sp>
      <p:pic>
        <p:nvPicPr>
          <p:cNvPr id="7" name="Content Placeholder 6">
            <a:extLst>
              <a:ext uri="{FF2B5EF4-FFF2-40B4-BE49-F238E27FC236}">
                <a16:creationId xmlns:a16="http://schemas.microsoft.com/office/drawing/2014/main" id="{71666EC0-A19A-4E98-9D2E-BE82DCD46991}"/>
              </a:ext>
            </a:extLst>
          </p:cNvPr>
          <p:cNvPicPr>
            <a:picLocks noGrp="1" noChangeAspect="1"/>
          </p:cNvPicPr>
          <p:nvPr>
            <p:ph idx="1"/>
          </p:nvPr>
        </p:nvPicPr>
        <p:blipFill>
          <a:blip r:embed="rId2"/>
          <a:stretch>
            <a:fillRect/>
          </a:stretch>
        </p:blipFill>
        <p:spPr>
          <a:xfrm>
            <a:off x="878378" y="1553529"/>
            <a:ext cx="9383686" cy="4772458"/>
          </a:xfrm>
        </p:spPr>
      </p:pic>
    </p:spTree>
    <p:extLst>
      <p:ext uri="{BB962C8B-B14F-4D97-AF65-F5344CB8AC3E}">
        <p14:creationId xmlns:p14="http://schemas.microsoft.com/office/powerpoint/2010/main" val="1464467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768FAF3-B223-4141-8511-88D6954D9447}"/>
              </a:ext>
            </a:extLst>
          </p:cNvPr>
          <p:cNvSpPr>
            <a:spLocks noGrp="1"/>
          </p:cNvSpPr>
          <p:nvPr>
            <p:ph type="body" idx="1"/>
          </p:nvPr>
        </p:nvSpPr>
        <p:spPr/>
        <p:txBody>
          <a:bodyPr/>
          <a:lstStyle/>
          <a:p>
            <a:r>
              <a:rPr lang="en-US" dirty="0"/>
              <a:t>positive feature</a:t>
            </a:r>
          </a:p>
        </p:txBody>
      </p:sp>
      <p:sp>
        <p:nvSpPr>
          <p:cNvPr id="3" name="Content Placeholder 2">
            <a:extLst>
              <a:ext uri="{FF2B5EF4-FFF2-40B4-BE49-F238E27FC236}">
                <a16:creationId xmlns:a16="http://schemas.microsoft.com/office/drawing/2014/main" id="{4C1B7D3D-0584-42C9-897D-7A2412DA17B9}"/>
              </a:ext>
            </a:extLst>
          </p:cNvPr>
          <p:cNvSpPr>
            <a:spLocks noGrp="1"/>
          </p:cNvSpPr>
          <p:nvPr>
            <p:ph sz="half" idx="2"/>
          </p:nvPr>
        </p:nvSpPr>
        <p:spPr/>
        <p:txBody>
          <a:bodyPr/>
          <a:lstStyle/>
          <a:p>
            <a:r>
              <a:rPr lang="en-US" dirty="0"/>
              <a:t>less likely that key factors will be overlooked or weighted inappropriately</a:t>
            </a:r>
          </a:p>
          <a:p>
            <a:r>
              <a:rPr lang="en-US" dirty="0"/>
              <a:t>A QSPM can be used by small and large, for-profit and nonprofit organizations.</a:t>
            </a:r>
          </a:p>
        </p:txBody>
      </p:sp>
      <p:sp>
        <p:nvSpPr>
          <p:cNvPr id="4" name="Content Placeholder 3">
            <a:extLst>
              <a:ext uri="{FF2B5EF4-FFF2-40B4-BE49-F238E27FC236}">
                <a16:creationId xmlns:a16="http://schemas.microsoft.com/office/drawing/2014/main" id="{C5DDE96F-C1A8-465B-9074-0437720C5DEA}"/>
              </a:ext>
            </a:extLst>
          </p:cNvPr>
          <p:cNvSpPr>
            <a:spLocks noGrp="1"/>
          </p:cNvSpPr>
          <p:nvPr>
            <p:ph sz="quarter" idx="4"/>
          </p:nvPr>
        </p:nvSpPr>
        <p:spPr/>
        <p:txBody>
          <a:bodyPr/>
          <a:lstStyle/>
          <a:p>
            <a:r>
              <a:rPr lang="en-US" dirty="0"/>
              <a:t>Genuine differences of interpretation of information</a:t>
            </a:r>
          </a:p>
        </p:txBody>
      </p:sp>
      <p:sp>
        <p:nvSpPr>
          <p:cNvPr id="5" name="Text Placeholder 4">
            <a:extLst>
              <a:ext uri="{FF2B5EF4-FFF2-40B4-BE49-F238E27FC236}">
                <a16:creationId xmlns:a16="http://schemas.microsoft.com/office/drawing/2014/main" id="{4BBA420E-1C17-46BE-A8C1-74951E2A8710}"/>
              </a:ext>
            </a:extLst>
          </p:cNvPr>
          <p:cNvSpPr>
            <a:spLocks noGrp="1"/>
          </p:cNvSpPr>
          <p:nvPr>
            <p:ph type="body" sz="quarter" idx="13"/>
          </p:nvPr>
        </p:nvSpPr>
        <p:spPr/>
        <p:txBody>
          <a:bodyPr/>
          <a:lstStyle/>
          <a:p>
            <a:r>
              <a:rPr lang="en-US" dirty="0"/>
              <a:t>imitations</a:t>
            </a:r>
          </a:p>
        </p:txBody>
      </p:sp>
      <p:sp>
        <p:nvSpPr>
          <p:cNvPr id="6" name="Title 5">
            <a:extLst>
              <a:ext uri="{FF2B5EF4-FFF2-40B4-BE49-F238E27FC236}">
                <a16:creationId xmlns:a16="http://schemas.microsoft.com/office/drawing/2014/main" id="{2AE0CF4F-99BA-4A94-AEA6-9D654310534A}"/>
              </a:ext>
            </a:extLst>
          </p:cNvPr>
          <p:cNvSpPr>
            <a:spLocks noGrp="1"/>
          </p:cNvSpPr>
          <p:nvPr>
            <p:ph type="title"/>
          </p:nvPr>
        </p:nvSpPr>
        <p:spPr/>
        <p:txBody>
          <a:bodyPr/>
          <a:lstStyle/>
          <a:p>
            <a:r>
              <a:rPr lang="en-US" dirty="0"/>
              <a:t>The Quantitative Strategic Planning Matrix—QSPM</a:t>
            </a:r>
          </a:p>
        </p:txBody>
      </p:sp>
    </p:spTree>
    <p:extLst>
      <p:ext uri="{BB962C8B-B14F-4D97-AF65-F5344CB8AC3E}">
        <p14:creationId xmlns:p14="http://schemas.microsoft.com/office/powerpoint/2010/main" val="437082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00D11-E42B-448A-8F2E-84F72704F5DE}"/>
              </a:ext>
            </a:extLst>
          </p:cNvPr>
          <p:cNvSpPr>
            <a:spLocks noGrp="1"/>
          </p:cNvSpPr>
          <p:nvPr>
            <p:ph type="title"/>
          </p:nvPr>
        </p:nvSpPr>
        <p:spPr/>
        <p:txBody>
          <a:bodyPr/>
          <a:lstStyle/>
          <a:p>
            <a:r>
              <a:rPr lang="en-US" dirty="0"/>
              <a:t>Cultural Aspects of Strategy Choice</a:t>
            </a:r>
          </a:p>
        </p:txBody>
      </p:sp>
      <p:sp>
        <p:nvSpPr>
          <p:cNvPr id="3" name="Content Placeholder 2">
            <a:extLst>
              <a:ext uri="{FF2B5EF4-FFF2-40B4-BE49-F238E27FC236}">
                <a16:creationId xmlns:a16="http://schemas.microsoft.com/office/drawing/2014/main" id="{EF55E6D1-75C5-4E63-9AF9-C6007F6E83A4}"/>
              </a:ext>
            </a:extLst>
          </p:cNvPr>
          <p:cNvSpPr>
            <a:spLocks noGrp="1"/>
          </p:cNvSpPr>
          <p:nvPr>
            <p:ph idx="1"/>
          </p:nvPr>
        </p:nvSpPr>
        <p:spPr/>
        <p:txBody>
          <a:bodyPr>
            <a:normAutofit/>
          </a:bodyPr>
          <a:lstStyle/>
          <a:p>
            <a:r>
              <a:rPr lang="en-US" dirty="0"/>
              <a:t>Culture is the unique way an organization does business</a:t>
            </a:r>
          </a:p>
          <a:p>
            <a:r>
              <a:rPr lang="en-US" dirty="0"/>
              <a:t>All human beings have a basic need to make sense of the world, to feel in control, and to make meaning.</a:t>
            </a:r>
          </a:p>
          <a:p>
            <a:r>
              <a:rPr lang="en-US" dirty="0"/>
              <a:t>Managers and employees may even sabotage new strategies in an effort to recapture the status quo.</a:t>
            </a:r>
          </a:p>
          <a:p>
            <a:r>
              <a:rPr lang="en-US" dirty="0"/>
              <a:t>If a firm’s strategies are supported by cultural products such as values, beliefs, rites, rituals, ceremonies, stories, symbols, language, heroes, and heroines, then managers often can implement changes swiftly and easily.</a:t>
            </a:r>
          </a:p>
        </p:txBody>
      </p:sp>
    </p:spTree>
    <p:extLst>
      <p:ext uri="{BB962C8B-B14F-4D97-AF65-F5344CB8AC3E}">
        <p14:creationId xmlns:p14="http://schemas.microsoft.com/office/powerpoint/2010/main" val="3484922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1AED4A-5BC9-4386-8986-B25B92270D40}"/>
              </a:ext>
            </a:extLst>
          </p:cNvPr>
          <p:cNvSpPr>
            <a:spLocks noGrp="1"/>
          </p:cNvSpPr>
          <p:nvPr>
            <p:ph type="title"/>
          </p:nvPr>
        </p:nvSpPr>
        <p:spPr>
          <a:xfrm>
            <a:off x="2231136" y="964692"/>
            <a:ext cx="7729728" cy="2253638"/>
          </a:xfrm>
        </p:spPr>
        <p:txBody>
          <a:bodyPr>
            <a:normAutofit/>
          </a:bodyPr>
          <a:lstStyle/>
          <a:p>
            <a:r>
              <a:rPr lang="en-US" sz="1800" dirty="0"/>
              <a:t>Developing a (SPACE Matrix)  of a Georgian competitor companies </a:t>
            </a:r>
            <a:br>
              <a:rPr lang="en-US" sz="1800" dirty="0"/>
            </a:br>
            <a:endParaRPr lang="en-US" sz="1800" dirty="0"/>
          </a:p>
        </p:txBody>
      </p:sp>
      <p:sp>
        <p:nvSpPr>
          <p:cNvPr id="5" name="Subtitle 4">
            <a:extLst>
              <a:ext uri="{FF2B5EF4-FFF2-40B4-BE49-F238E27FC236}">
                <a16:creationId xmlns:a16="http://schemas.microsoft.com/office/drawing/2014/main" id="{FAD80248-0F2B-4874-830D-9A00C77646CE}"/>
              </a:ext>
            </a:extLst>
          </p:cNvPr>
          <p:cNvSpPr>
            <a:spLocks noGrp="1"/>
          </p:cNvSpPr>
          <p:nvPr>
            <p:ph type="subTitle" idx="1"/>
          </p:nvPr>
        </p:nvSpPr>
        <p:spPr>
          <a:xfrm>
            <a:off x="2695194" y="282912"/>
            <a:ext cx="6801612" cy="681779"/>
          </a:xfrm>
        </p:spPr>
        <p:txBody>
          <a:bodyPr>
            <a:normAutofit fontScale="77500" lnSpcReduction="20000"/>
          </a:bodyPr>
          <a:lstStyle/>
          <a:p>
            <a:r>
              <a:rPr lang="en-US" sz="2400" dirty="0">
                <a:solidFill>
                  <a:srgbClr val="FF66CC"/>
                </a:solidFill>
              </a:rPr>
              <a:t>Homework  </a:t>
            </a:r>
          </a:p>
          <a:p>
            <a:r>
              <a:rPr lang="en-US" sz="2400" dirty="0">
                <a:solidFill>
                  <a:srgbClr val="FF66CC"/>
                </a:solidFill>
              </a:rPr>
              <a:t>   </a:t>
            </a:r>
          </a:p>
        </p:txBody>
      </p:sp>
      <p:sp>
        <p:nvSpPr>
          <p:cNvPr id="6" name="TextBox 5">
            <a:extLst>
              <a:ext uri="{FF2B5EF4-FFF2-40B4-BE49-F238E27FC236}">
                <a16:creationId xmlns:a16="http://schemas.microsoft.com/office/drawing/2014/main" id="{08995189-D4E4-4CDF-8B9C-783A334A4E17}"/>
              </a:ext>
            </a:extLst>
          </p:cNvPr>
          <p:cNvSpPr txBox="1"/>
          <p:nvPr/>
        </p:nvSpPr>
        <p:spPr>
          <a:xfrm>
            <a:off x="2949388" y="3514165"/>
            <a:ext cx="6293224" cy="923330"/>
          </a:xfrm>
          <a:prstGeom prst="rect">
            <a:avLst/>
          </a:prstGeom>
          <a:noFill/>
        </p:spPr>
        <p:txBody>
          <a:bodyPr wrap="square" rtlCol="0">
            <a:spAutoFit/>
          </a:bodyPr>
          <a:lstStyle/>
          <a:p>
            <a:pPr algn="ctr"/>
            <a:r>
              <a:rPr lang="en-US" dirty="0"/>
              <a:t>Homework should be prepared in a mini presentation format max 10 slides. Homework should be sent to my  Mail till our next meeting</a:t>
            </a:r>
          </a:p>
        </p:txBody>
      </p:sp>
    </p:spTree>
    <p:extLst>
      <p:ext uri="{BB962C8B-B14F-4D97-AF65-F5344CB8AC3E}">
        <p14:creationId xmlns:p14="http://schemas.microsoft.com/office/powerpoint/2010/main" val="4240931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204CA0E-4FBD-F876-CE22-E3E51D0DBFAF}"/>
              </a:ext>
            </a:extLst>
          </p:cNvPr>
          <p:cNvPicPr>
            <a:picLocks noChangeAspect="1"/>
          </p:cNvPicPr>
          <p:nvPr/>
        </p:nvPicPr>
        <p:blipFill>
          <a:blip r:embed="rId2"/>
          <a:stretch>
            <a:fillRect/>
          </a:stretch>
        </p:blipFill>
        <p:spPr>
          <a:xfrm>
            <a:off x="1295400" y="103337"/>
            <a:ext cx="8694395" cy="6651326"/>
          </a:xfrm>
          <a:prstGeom prst="rect">
            <a:avLst/>
          </a:prstGeom>
        </p:spPr>
      </p:pic>
    </p:spTree>
    <p:extLst>
      <p:ext uri="{BB962C8B-B14F-4D97-AF65-F5344CB8AC3E}">
        <p14:creationId xmlns:p14="http://schemas.microsoft.com/office/powerpoint/2010/main" val="3420955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2CB9B-4C8A-4A6D-822A-52897F645AD9}"/>
              </a:ext>
            </a:extLst>
          </p:cNvPr>
          <p:cNvSpPr>
            <a:spLocks noGrp="1"/>
          </p:cNvSpPr>
          <p:nvPr>
            <p:ph type="title"/>
          </p:nvPr>
        </p:nvSpPr>
        <p:spPr>
          <a:xfrm>
            <a:off x="1670858" y="964692"/>
            <a:ext cx="8290006" cy="1188720"/>
          </a:xfrm>
        </p:spPr>
        <p:txBody>
          <a:bodyPr>
            <a:normAutofit fontScale="90000"/>
          </a:bodyPr>
          <a:lstStyle/>
          <a:p>
            <a:r>
              <a:rPr lang="en-US" dirty="0"/>
              <a:t>A Comprehensive Strategy-Formulation</a:t>
            </a:r>
            <a:br>
              <a:rPr lang="en-US" dirty="0"/>
            </a:br>
            <a:r>
              <a:rPr lang="en-US" dirty="0"/>
              <a:t>Analytical Framework</a:t>
            </a:r>
          </a:p>
        </p:txBody>
      </p:sp>
      <p:sp>
        <p:nvSpPr>
          <p:cNvPr id="3" name="Content Placeholder 2">
            <a:extLst>
              <a:ext uri="{FF2B5EF4-FFF2-40B4-BE49-F238E27FC236}">
                <a16:creationId xmlns:a16="http://schemas.microsoft.com/office/drawing/2014/main" id="{43AD0C67-7DE6-4F7A-969F-17121C712367}"/>
              </a:ext>
            </a:extLst>
          </p:cNvPr>
          <p:cNvSpPr>
            <a:spLocks noGrp="1"/>
          </p:cNvSpPr>
          <p:nvPr>
            <p:ph idx="1"/>
          </p:nvPr>
        </p:nvSpPr>
        <p:spPr>
          <a:xfrm>
            <a:off x="1670858" y="2511919"/>
            <a:ext cx="8290006" cy="3101983"/>
          </a:xfrm>
        </p:spPr>
        <p:txBody>
          <a:bodyPr/>
          <a:lstStyle/>
          <a:p>
            <a:r>
              <a:rPr lang="en-US" dirty="0">
                <a:solidFill>
                  <a:srgbClr val="FF66CC"/>
                </a:solidFill>
              </a:rPr>
              <a:t>Stage 1input stage </a:t>
            </a:r>
            <a:r>
              <a:rPr lang="en-US" dirty="0"/>
              <a:t>- the formulation framework consists of the EFE Matrix, the IFE Matrix, and the Competitive Profile Matrix (CPM).</a:t>
            </a:r>
          </a:p>
          <a:p>
            <a:r>
              <a:rPr lang="en-US" dirty="0">
                <a:solidFill>
                  <a:srgbClr val="FF66CC"/>
                </a:solidFill>
              </a:rPr>
              <a:t>Stage 2 Matching stage- </a:t>
            </a:r>
            <a:r>
              <a:rPr lang="en-US" dirty="0"/>
              <a:t>techniques include the Strengths-Weaknesses-Opportunities-Threats (SWOT) Matrix, the Strategic Position and Action Evaluation (SPACE) Matrix, the Boston Consulting Group (BCG) Matrix, the Internal-External (IE) Matrix, and the Grand Strategy Matrix.</a:t>
            </a:r>
          </a:p>
          <a:p>
            <a:r>
              <a:rPr lang="en-US" dirty="0">
                <a:solidFill>
                  <a:srgbClr val="FF66CC"/>
                </a:solidFill>
              </a:rPr>
              <a:t>Stage 3, called the decision stage, </a:t>
            </a:r>
            <a:r>
              <a:rPr lang="en-US" dirty="0"/>
              <a:t>involves a single technique, the Quantitative Strategic Planning Matrix (QSPM).</a:t>
            </a:r>
          </a:p>
        </p:txBody>
      </p:sp>
    </p:spTree>
    <p:extLst>
      <p:ext uri="{BB962C8B-B14F-4D97-AF65-F5344CB8AC3E}">
        <p14:creationId xmlns:p14="http://schemas.microsoft.com/office/powerpoint/2010/main" val="709583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24AB7-4715-46FD-8904-26AB77A83B64}"/>
              </a:ext>
            </a:extLst>
          </p:cNvPr>
          <p:cNvSpPr>
            <a:spLocks noGrp="1"/>
          </p:cNvSpPr>
          <p:nvPr>
            <p:ph type="title"/>
          </p:nvPr>
        </p:nvSpPr>
        <p:spPr>
          <a:xfrm>
            <a:off x="1230270" y="709448"/>
            <a:ext cx="8730594" cy="1443964"/>
          </a:xfrm>
        </p:spPr>
        <p:txBody>
          <a:bodyPr>
            <a:normAutofit fontScale="90000"/>
          </a:bodyPr>
          <a:lstStyle/>
          <a:p>
            <a:r>
              <a:rPr lang="en-US" dirty="0"/>
              <a:t>Strategy choice largely involve making subjective decisions based on objective</a:t>
            </a:r>
            <a:br>
              <a:rPr lang="en-US" dirty="0"/>
            </a:br>
            <a:r>
              <a:rPr lang="en-US" dirty="0"/>
              <a:t>information</a:t>
            </a:r>
          </a:p>
        </p:txBody>
      </p:sp>
      <p:pic>
        <p:nvPicPr>
          <p:cNvPr id="4" name="Content Placeholder 3">
            <a:extLst>
              <a:ext uri="{FF2B5EF4-FFF2-40B4-BE49-F238E27FC236}">
                <a16:creationId xmlns:a16="http://schemas.microsoft.com/office/drawing/2014/main" id="{906A5557-C6FA-422A-A98C-B433FC75E2EC}"/>
              </a:ext>
            </a:extLst>
          </p:cNvPr>
          <p:cNvPicPr>
            <a:picLocks noGrp="1" noChangeAspect="1"/>
          </p:cNvPicPr>
          <p:nvPr>
            <p:ph idx="1"/>
          </p:nvPr>
        </p:nvPicPr>
        <p:blipFill>
          <a:blip r:embed="rId2"/>
          <a:stretch>
            <a:fillRect/>
          </a:stretch>
        </p:blipFill>
        <p:spPr>
          <a:xfrm>
            <a:off x="1230270" y="2289504"/>
            <a:ext cx="8730594" cy="4365297"/>
          </a:xfrm>
          <a:prstGeom prst="rect">
            <a:avLst/>
          </a:prstGeom>
        </p:spPr>
      </p:pic>
    </p:spTree>
    <p:extLst>
      <p:ext uri="{BB962C8B-B14F-4D97-AF65-F5344CB8AC3E}">
        <p14:creationId xmlns:p14="http://schemas.microsoft.com/office/powerpoint/2010/main" val="4227225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C0B3-5949-4CD8-ACDD-92F654893C8A}"/>
              </a:ext>
            </a:extLst>
          </p:cNvPr>
          <p:cNvSpPr>
            <a:spLocks noGrp="1"/>
          </p:cNvSpPr>
          <p:nvPr>
            <p:ph type="title"/>
          </p:nvPr>
        </p:nvSpPr>
        <p:spPr/>
        <p:txBody>
          <a:bodyPr/>
          <a:lstStyle/>
          <a:p>
            <a:r>
              <a:rPr lang="en-US" dirty="0"/>
              <a:t>strategy-formulation framework</a:t>
            </a:r>
          </a:p>
        </p:txBody>
      </p:sp>
      <p:sp>
        <p:nvSpPr>
          <p:cNvPr id="3" name="Content Placeholder 2">
            <a:extLst>
              <a:ext uri="{FF2B5EF4-FFF2-40B4-BE49-F238E27FC236}">
                <a16:creationId xmlns:a16="http://schemas.microsoft.com/office/drawing/2014/main" id="{3ACE711A-218B-4F8F-A055-2D587CB5F362}"/>
              </a:ext>
            </a:extLst>
          </p:cNvPr>
          <p:cNvSpPr>
            <a:spLocks noGrp="1"/>
          </p:cNvSpPr>
          <p:nvPr>
            <p:ph idx="1"/>
          </p:nvPr>
        </p:nvSpPr>
        <p:spPr/>
        <p:txBody>
          <a:bodyPr/>
          <a:lstStyle/>
          <a:p>
            <a:pPr marL="0" indent="0">
              <a:buNone/>
            </a:pPr>
            <a:r>
              <a:rPr lang="en-US" dirty="0"/>
              <a:t>'There are three kinds of lies: lies, damned lies, and statistics'</a:t>
            </a:r>
          </a:p>
        </p:txBody>
      </p:sp>
      <p:sp>
        <p:nvSpPr>
          <p:cNvPr id="4" name="Text Placeholder 3">
            <a:extLst>
              <a:ext uri="{FF2B5EF4-FFF2-40B4-BE49-F238E27FC236}">
                <a16:creationId xmlns:a16="http://schemas.microsoft.com/office/drawing/2014/main" id="{B11EB5CA-5446-416B-A39B-CC948DE1A3D3}"/>
              </a:ext>
            </a:extLst>
          </p:cNvPr>
          <p:cNvSpPr>
            <a:spLocks noGrp="1"/>
          </p:cNvSpPr>
          <p:nvPr>
            <p:ph type="body" sz="half" idx="2"/>
          </p:nvPr>
        </p:nvSpPr>
        <p:spPr>
          <a:xfrm>
            <a:off x="1115568" y="3549918"/>
            <a:ext cx="3794760" cy="1141497"/>
          </a:xfrm>
        </p:spPr>
        <p:txBody>
          <a:bodyPr/>
          <a:lstStyle/>
          <a:p>
            <a:r>
              <a:rPr lang="en-US" dirty="0"/>
              <a:t>Lenz emphasized that the shift from a words-oriented to a numbers oriented planning process can give rise to a false sense of certainty;</a:t>
            </a:r>
          </a:p>
        </p:txBody>
      </p:sp>
      <p:pic>
        <p:nvPicPr>
          <p:cNvPr id="5" name="Picture 4">
            <a:extLst>
              <a:ext uri="{FF2B5EF4-FFF2-40B4-BE49-F238E27FC236}">
                <a16:creationId xmlns:a16="http://schemas.microsoft.com/office/drawing/2014/main" id="{36FE0AA6-3726-49D8-AD6A-F34C2EB9554E}"/>
              </a:ext>
            </a:extLst>
          </p:cNvPr>
          <p:cNvPicPr>
            <a:picLocks noChangeAspect="1"/>
          </p:cNvPicPr>
          <p:nvPr/>
        </p:nvPicPr>
        <p:blipFill>
          <a:blip r:embed="rId2"/>
          <a:stretch>
            <a:fillRect/>
          </a:stretch>
        </p:blipFill>
        <p:spPr>
          <a:xfrm>
            <a:off x="7572375" y="1662303"/>
            <a:ext cx="3143250" cy="4391025"/>
          </a:xfrm>
          <a:prstGeom prst="rect">
            <a:avLst/>
          </a:prstGeom>
        </p:spPr>
      </p:pic>
      <p:sp>
        <p:nvSpPr>
          <p:cNvPr id="7" name="TextBox 6">
            <a:extLst>
              <a:ext uri="{FF2B5EF4-FFF2-40B4-BE49-F238E27FC236}">
                <a16:creationId xmlns:a16="http://schemas.microsoft.com/office/drawing/2014/main" id="{AA627213-9788-4310-8976-F23A6C5D014E}"/>
              </a:ext>
            </a:extLst>
          </p:cNvPr>
          <p:cNvSpPr txBox="1"/>
          <p:nvPr/>
        </p:nvSpPr>
        <p:spPr>
          <a:xfrm>
            <a:off x="8210897" y="6261854"/>
            <a:ext cx="2407228" cy="369332"/>
          </a:xfrm>
          <a:prstGeom prst="rect">
            <a:avLst/>
          </a:prstGeom>
          <a:noFill/>
        </p:spPr>
        <p:txBody>
          <a:bodyPr wrap="square">
            <a:spAutoFit/>
          </a:bodyPr>
          <a:lstStyle/>
          <a:p>
            <a:r>
              <a:rPr lang="en-US" dirty="0"/>
              <a:t>Benjamin Disraeli</a:t>
            </a:r>
          </a:p>
        </p:txBody>
      </p:sp>
    </p:spTree>
    <p:extLst>
      <p:ext uri="{BB962C8B-B14F-4D97-AF65-F5344CB8AC3E}">
        <p14:creationId xmlns:p14="http://schemas.microsoft.com/office/powerpoint/2010/main" val="4148158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A300-2B59-417E-9F92-0CA1BE1DDA3F}"/>
              </a:ext>
            </a:extLst>
          </p:cNvPr>
          <p:cNvSpPr>
            <a:spLocks noGrp="1"/>
          </p:cNvSpPr>
          <p:nvPr>
            <p:ph type="title"/>
          </p:nvPr>
        </p:nvSpPr>
        <p:spPr/>
        <p:txBody>
          <a:bodyPr/>
          <a:lstStyle/>
          <a:p>
            <a:r>
              <a:rPr lang="en-US" dirty="0"/>
              <a:t>strategy-formulation framework</a:t>
            </a:r>
          </a:p>
        </p:txBody>
      </p:sp>
      <p:sp>
        <p:nvSpPr>
          <p:cNvPr id="3" name="Content Placeholder 2">
            <a:extLst>
              <a:ext uri="{FF2B5EF4-FFF2-40B4-BE49-F238E27FC236}">
                <a16:creationId xmlns:a16="http://schemas.microsoft.com/office/drawing/2014/main" id="{E0A90E41-DB08-42A6-9987-E612345AD57A}"/>
              </a:ext>
            </a:extLst>
          </p:cNvPr>
          <p:cNvSpPr>
            <a:spLocks noGrp="1"/>
          </p:cNvSpPr>
          <p:nvPr>
            <p:ph idx="1"/>
          </p:nvPr>
        </p:nvSpPr>
        <p:spPr>
          <a:xfrm>
            <a:off x="6736080" y="804672"/>
            <a:ext cx="4815840" cy="1813837"/>
          </a:xfrm>
        </p:spPr>
        <p:txBody>
          <a:bodyPr>
            <a:normAutofit/>
          </a:bodyPr>
          <a:lstStyle/>
          <a:p>
            <a:r>
              <a:rPr lang="en-US" dirty="0"/>
              <a:t>Without objective information and analysis, personal biases, politics, emotions, personalities, and halo error unfortunately may play a dominant role in the strategy-formulation process.</a:t>
            </a:r>
          </a:p>
        </p:txBody>
      </p:sp>
      <p:sp>
        <p:nvSpPr>
          <p:cNvPr id="4" name="Text Placeholder 3">
            <a:extLst>
              <a:ext uri="{FF2B5EF4-FFF2-40B4-BE49-F238E27FC236}">
                <a16:creationId xmlns:a16="http://schemas.microsoft.com/office/drawing/2014/main" id="{2C7D99B9-23F2-43D6-9EDA-B4890B51329A}"/>
              </a:ext>
            </a:extLst>
          </p:cNvPr>
          <p:cNvSpPr>
            <a:spLocks noGrp="1"/>
          </p:cNvSpPr>
          <p:nvPr>
            <p:ph type="body" sz="half" idx="2"/>
          </p:nvPr>
        </p:nvSpPr>
        <p:spPr/>
        <p:txBody>
          <a:bodyPr/>
          <a:lstStyle/>
          <a:p>
            <a:r>
              <a:rPr lang="en-US" dirty="0"/>
              <a:t>Halo error</a:t>
            </a:r>
          </a:p>
        </p:txBody>
      </p:sp>
      <p:pic>
        <p:nvPicPr>
          <p:cNvPr id="5" name="Picture 4">
            <a:extLst>
              <a:ext uri="{FF2B5EF4-FFF2-40B4-BE49-F238E27FC236}">
                <a16:creationId xmlns:a16="http://schemas.microsoft.com/office/drawing/2014/main" id="{758E0AD5-2539-4FEA-9CF9-0C549F22342B}"/>
              </a:ext>
            </a:extLst>
          </p:cNvPr>
          <p:cNvPicPr>
            <a:picLocks noChangeAspect="1"/>
          </p:cNvPicPr>
          <p:nvPr/>
        </p:nvPicPr>
        <p:blipFill rotWithShape="1">
          <a:blip r:embed="rId2"/>
          <a:srcRect l="5250" r="19136"/>
          <a:stretch/>
        </p:blipFill>
        <p:spPr>
          <a:xfrm>
            <a:off x="6828793" y="2734888"/>
            <a:ext cx="4989134" cy="3450305"/>
          </a:xfrm>
          <a:prstGeom prst="rect">
            <a:avLst/>
          </a:prstGeom>
        </p:spPr>
      </p:pic>
    </p:spTree>
    <p:extLst>
      <p:ext uri="{BB962C8B-B14F-4D97-AF65-F5344CB8AC3E}">
        <p14:creationId xmlns:p14="http://schemas.microsoft.com/office/powerpoint/2010/main" val="3482131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0A06-36E7-4B5C-A205-29142318382B}"/>
              </a:ext>
            </a:extLst>
          </p:cNvPr>
          <p:cNvSpPr>
            <a:spLocks noGrp="1"/>
          </p:cNvSpPr>
          <p:nvPr>
            <p:ph type="title"/>
          </p:nvPr>
        </p:nvSpPr>
        <p:spPr/>
        <p:txBody>
          <a:bodyPr/>
          <a:lstStyle/>
          <a:p>
            <a:r>
              <a:rPr lang="en-US" dirty="0"/>
              <a:t>Alternative strategy formulation</a:t>
            </a:r>
          </a:p>
        </p:txBody>
      </p:sp>
      <p:sp>
        <p:nvSpPr>
          <p:cNvPr id="3" name="Content Placeholder 2">
            <a:extLst>
              <a:ext uri="{FF2B5EF4-FFF2-40B4-BE49-F238E27FC236}">
                <a16:creationId xmlns:a16="http://schemas.microsoft.com/office/drawing/2014/main" id="{3FC8B012-4DE0-4FFC-B1E3-673DD444B822}"/>
              </a:ext>
            </a:extLst>
          </p:cNvPr>
          <p:cNvSpPr>
            <a:spLocks noGrp="1"/>
          </p:cNvSpPr>
          <p:nvPr>
            <p:ph idx="1"/>
          </p:nvPr>
        </p:nvSpPr>
        <p:spPr/>
        <p:txBody>
          <a:bodyPr/>
          <a:lstStyle/>
          <a:p>
            <a:r>
              <a:rPr lang="en-US" dirty="0"/>
              <a:t>Identifying and evaluating alternative strategies should involve many of the managers and employees who previously assembled the organizational vision and mission statements, performed the external audit, and conducted the internal audit.</a:t>
            </a:r>
          </a:p>
          <a:p>
            <a:r>
              <a:rPr lang="en-US" dirty="0"/>
              <a:t>Recall that involvement provides the best opportunity for managers and employees to gain an understanding of what the firm is doing and why and to become committed to helping the firm accomplish its objectives.</a:t>
            </a:r>
          </a:p>
        </p:txBody>
      </p:sp>
    </p:spTree>
    <p:extLst>
      <p:ext uri="{BB962C8B-B14F-4D97-AF65-F5344CB8AC3E}">
        <p14:creationId xmlns:p14="http://schemas.microsoft.com/office/powerpoint/2010/main" val="243059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9D6FD-20FD-4004-84AF-D3782612473D}"/>
              </a:ext>
            </a:extLst>
          </p:cNvPr>
          <p:cNvSpPr>
            <a:spLocks noGrp="1"/>
          </p:cNvSpPr>
          <p:nvPr>
            <p:ph type="title"/>
          </p:nvPr>
        </p:nvSpPr>
        <p:spPr/>
        <p:txBody>
          <a:bodyPr/>
          <a:lstStyle/>
          <a:p>
            <a:r>
              <a:rPr lang="en-US" dirty="0"/>
              <a:t>Alternative strategies</a:t>
            </a:r>
          </a:p>
        </p:txBody>
      </p:sp>
      <p:sp>
        <p:nvSpPr>
          <p:cNvPr id="3" name="Content Placeholder 2">
            <a:extLst>
              <a:ext uri="{FF2B5EF4-FFF2-40B4-BE49-F238E27FC236}">
                <a16:creationId xmlns:a16="http://schemas.microsoft.com/office/drawing/2014/main" id="{05C3AE9C-393F-4549-B3F6-1458669B8F42}"/>
              </a:ext>
            </a:extLst>
          </p:cNvPr>
          <p:cNvSpPr>
            <a:spLocks noGrp="1"/>
          </p:cNvSpPr>
          <p:nvPr>
            <p:ph idx="1"/>
          </p:nvPr>
        </p:nvSpPr>
        <p:spPr/>
        <p:txBody>
          <a:bodyPr/>
          <a:lstStyle/>
          <a:p>
            <a:r>
              <a:rPr lang="en-US" dirty="0"/>
              <a:t>1 = should not be implemented, </a:t>
            </a:r>
          </a:p>
          <a:p>
            <a:r>
              <a:rPr lang="en-US" dirty="0"/>
              <a:t>2 = possibly should be implemented, </a:t>
            </a:r>
          </a:p>
          <a:p>
            <a:r>
              <a:rPr lang="en-US" dirty="0"/>
              <a:t>3 = probably should be implemented, </a:t>
            </a:r>
          </a:p>
          <a:p>
            <a:r>
              <a:rPr lang="en-US" dirty="0"/>
              <a:t>4 = definitely should be implemented.</a:t>
            </a:r>
          </a:p>
        </p:txBody>
      </p:sp>
      <p:sp>
        <p:nvSpPr>
          <p:cNvPr id="4" name="Text Placeholder 3">
            <a:extLst>
              <a:ext uri="{FF2B5EF4-FFF2-40B4-BE49-F238E27FC236}">
                <a16:creationId xmlns:a16="http://schemas.microsoft.com/office/drawing/2014/main" id="{E9B5FF37-52F0-4DDF-BB76-E99E280266F5}"/>
              </a:ext>
            </a:extLst>
          </p:cNvPr>
          <p:cNvSpPr>
            <a:spLocks noGrp="1"/>
          </p:cNvSpPr>
          <p:nvPr>
            <p:ph type="body" sz="half" idx="2"/>
          </p:nvPr>
        </p:nvSpPr>
        <p:spPr/>
        <p:txBody>
          <a:bodyPr/>
          <a:lstStyle/>
          <a:p>
            <a:r>
              <a:rPr lang="en-US" dirty="0"/>
              <a:t>Ranking the proposed strategies</a:t>
            </a:r>
          </a:p>
        </p:txBody>
      </p:sp>
      <p:pic>
        <p:nvPicPr>
          <p:cNvPr id="6" name="Picture 5">
            <a:extLst>
              <a:ext uri="{FF2B5EF4-FFF2-40B4-BE49-F238E27FC236}">
                <a16:creationId xmlns:a16="http://schemas.microsoft.com/office/drawing/2014/main" id="{BBD59EF8-6575-4060-AB94-43E994E303EB}"/>
              </a:ext>
            </a:extLst>
          </p:cNvPr>
          <p:cNvPicPr>
            <a:picLocks noChangeAspect="1"/>
          </p:cNvPicPr>
          <p:nvPr/>
        </p:nvPicPr>
        <p:blipFill rotWithShape="1">
          <a:blip r:embed="rId2"/>
          <a:srcRect b="8078"/>
          <a:stretch/>
        </p:blipFill>
        <p:spPr>
          <a:xfrm>
            <a:off x="6807605" y="3034838"/>
            <a:ext cx="4362450" cy="2451562"/>
          </a:xfrm>
          <a:prstGeom prst="rect">
            <a:avLst/>
          </a:prstGeom>
        </p:spPr>
      </p:pic>
    </p:spTree>
    <p:extLst>
      <p:ext uri="{BB962C8B-B14F-4D97-AF65-F5344CB8AC3E}">
        <p14:creationId xmlns:p14="http://schemas.microsoft.com/office/powerpoint/2010/main" val="3148042741"/>
      </p:ext>
    </p:extLst>
  </p:cSld>
  <p:clrMapOvr>
    <a:masterClrMapping/>
  </p:clrMapOvr>
</p:sld>
</file>

<file path=ppt/theme/theme1.xml><?xml version="1.0" encoding="utf-8"?>
<a:theme xmlns:a="http://schemas.openxmlformats.org/drawingml/2006/main" name="Parce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7481</TotalTime>
  <Words>763</Words>
  <Application>Microsoft Office PowerPoint</Application>
  <PresentationFormat>Widescreen</PresentationFormat>
  <Paragraphs>84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Gill Sans MT</vt:lpstr>
      <vt:lpstr>Sylfaen</vt:lpstr>
      <vt:lpstr>Parcel</vt:lpstr>
      <vt:lpstr>Strategic management Chapter 8</vt:lpstr>
      <vt:lpstr>Excellent Strategic Management Showcased</vt:lpstr>
      <vt:lpstr>PowerPoint Presentation</vt:lpstr>
      <vt:lpstr>A Comprehensive Strategy-Formulation Analytical Framework</vt:lpstr>
      <vt:lpstr>Strategy choice largely involve making subjective decisions based on objective information</vt:lpstr>
      <vt:lpstr>strategy-formulation framework</vt:lpstr>
      <vt:lpstr>strategy-formulation framework</vt:lpstr>
      <vt:lpstr>Alternative strategy formulation</vt:lpstr>
      <vt:lpstr>Alternative strategies</vt:lpstr>
      <vt:lpstr>A Comprehensive Strategy-Formulation Analytical Framework</vt:lpstr>
      <vt:lpstr>The Input Stage</vt:lpstr>
      <vt:lpstr>The Matching Stage</vt:lpstr>
      <vt:lpstr>SWOT Matrix</vt:lpstr>
      <vt:lpstr>The Strategic Position and Action Evaluation (SPACE) Matrix</vt:lpstr>
      <vt:lpstr>The Boston Consulting Group (BCG) Matrix</vt:lpstr>
      <vt:lpstr>The Boston Consulting Group (BCG) Matrix</vt:lpstr>
      <vt:lpstr>The Internal-External (IE) Matrix</vt:lpstr>
      <vt:lpstr>The Internal-External (IE) Matrix</vt:lpstr>
      <vt:lpstr>The Grand Strategy Matrix</vt:lpstr>
      <vt:lpstr>The Decision Stage</vt:lpstr>
      <vt:lpstr>The Quantitative Strategic Planning Matrix—QSPM</vt:lpstr>
      <vt:lpstr>The Quantitative Strategic Planning Matrix—QSPM</vt:lpstr>
      <vt:lpstr>The Quantitative Strategic Planning Matrix—QSPM</vt:lpstr>
      <vt:lpstr>Cultural Aspects of Strategy Choice</vt:lpstr>
      <vt:lpstr>Developing a (SPACE Matrix)  of a Georgian competitor companies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სტრატეგიული მენეჯმენტი</dc:title>
  <dc:creator>Maka</dc:creator>
  <cp:lastModifiedBy>Maka</cp:lastModifiedBy>
  <cp:revision>472</cp:revision>
  <dcterms:created xsi:type="dcterms:W3CDTF">2021-09-14T19:04:32Z</dcterms:created>
  <dcterms:modified xsi:type="dcterms:W3CDTF">2023-05-10T03:21:18Z</dcterms:modified>
</cp:coreProperties>
</file>